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9" r:id="rId3"/>
    <p:sldId id="280" r:id="rId4"/>
    <p:sldId id="281" r:id="rId5"/>
    <p:sldId id="282" r:id="rId6"/>
    <p:sldId id="283" r:id="rId7"/>
    <p:sldId id="284" r:id="rId8"/>
    <p:sldId id="285" r:id="rId9"/>
    <p:sldId id="286" r:id="rId10"/>
    <p:sldId id="291" r:id="rId11"/>
    <p:sldId id="288" r:id="rId12"/>
    <p:sldId id="289" r:id="rId13"/>
    <p:sldId id="290" r:id="rId14"/>
    <p:sldId id="292" r:id="rId15"/>
    <p:sldId id="293" r:id="rId16"/>
    <p:sldId id="294" r:id="rId17"/>
  </p:sldIdLst>
  <p:sldSz cx="9144000" cy="6858000" type="screen4x3"/>
  <p:notesSz cx="6858000" cy="9144000"/>
  <p:defaultTextStyle>
    <a:defPPr>
      <a:defRPr lang="en-US"/>
    </a:defPPr>
    <a:lvl1pPr algn="ctr" rtl="0" fontAlgn="base">
      <a:spcBef>
        <a:spcPct val="0"/>
      </a:spcBef>
      <a:spcAft>
        <a:spcPct val="0"/>
      </a:spcAft>
      <a:defRPr sz="2400" kern="1200" baseline="-25000">
        <a:solidFill>
          <a:schemeClr val="tx1"/>
        </a:solidFill>
        <a:latin typeface="Arial" charset="0"/>
        <a:ea typeface="+mn-ea"/>
        <a:cs typeface="+mn-cs"/>
      </a:defRPr>
    </a:lvl1pPr>
    <a:lvl2pPr marL="457200" algn="ctr" rtl="0" fontAlgn="base">
      <a:spcBef>
        <a:spcPct val="0"/>
      </a:spcBef>
      <a:spcAft>
        <a:spcPct val="0"/>
      </a:spcAft>
      <a:defRPr sz="2400" kern="1200" baseline="-25000">
        <a:solidFill>
          <a:schemeClr val="tx1"/>
        </a:solidFill>
        <a:latin typeface="Arial" charset="0"/>
        <a:ea typeface="+mn-ea"/>
        <a:cs typeface="+mn-cs"/>
      </a:defRPr>
    </a:lvl2pPr>
    <a:lvl3pPr marL="914400" algn="ctr" rtl="0" fontAlgn="base">
      <a:spcBef>
        <a:spcPct val="0"/>
      </a:spcBef>
      <a:spcAft>
        <a:spcPct val="0"/>
      </a:spcAft>
      <a:defRPr sz="2400" kern="1200" baseline="-25000">
        <a:solidFill>
          <a:schemeClr val="tx1"/>
        </a:solidFill>
        <a:latin typeface="Arial" charset="0"/>
        <a:ea typeface="+mn-ea"/>
        <a:cs typeface="+mn-cs"/>
      </a:defRPr>
    </a:lvl3pPr>
    <a:lvl4pPr marL="1371600" algn="ctr" rtl="0" fontAlgn="base">
      <a:spcBef>
        <a:spcPct val="0"/>
      </a:spcBef>
      <a:spcAft>
        <a:spcPct val="0"/>
      </a:spcAft>
      <a:defRPr sz="2400" kern="1200" baseline="-25000">
        <a:solidFill>
          <a:schemeClr val="tx1"/>
        </a:solidFill>
        <a:latin typeface="Arial" charset="0"/>
        <a:ea typeface="+mn-ea"/>
        <a:cs typeface="+mn-cs"/>
      </a:defRPr>
    </a:lvl4pPr>
    <a:lvl5pPr marL="1828800" algn="ctr" rtl="0" fontAlgn="base">
      <a:spcBef>
        <a:spcPct val="0"/>
      </a:spcBef>
      <a:spcAft>
        <a:spcPct val="0"/>
      </a:spcAft>
      <a:defRPr sz="2400" kern="1200" baseline="-25000">
        <a:solidFill>
          <a:schemeClr val="tx1"/>
        </a:solidFill>
        <a:latin typeface="Arial" charset="0"/>
        <a:ea typeface="+mn-ea"/>
        <a:cs typeface="+mn-cs"/>
      </a:defRPr>
    </a:lvl5pPr>
    <a:lvl6pPr marL="2286000" algn="l" defTabSz="914400" rtl="0" eaLnBrk="1" latinLnBrk="0" hangingPunct="1">
      <a:defRPr sz="2400" kern="1200" baseline="-25000">
        <a:solidFill>
          <a:schemeClr val="tx1"/>
        </a:solidFill>
        <a:latin typeface="Arial" charset="0"/>
        <a:ea typeface="+mn-ea"/>
        <a:cs typeface="+mn-cs"/>
      </a:defRPr>
    </a:lvl6pPr>
    <a:lvl7pPr marL="2743200" algn="l" defTabSz="914400" rtl="0" eaLnBrk="1" latinLnBrk="0" hangingPunct="1">
      <a:defRPr sz="2400" kern="1200" baseline="-25000">
        <a:solidFill>
          <a:schemeClr val="tx1"/>
        </a:solidFill>
        <a:latin typeface="Arial" charset="0"/>
        <a:ea typeface="+mn-ea"/>
        <a:cs typeface="+mn-cs"/>
      </a:defRPr>
    </a:lvl7pPr>
    <a:lvl8pPr marL="3200400" algn="l" defTabSz="914400" rtl="0" eaLnBrk="1" latinLnBrk="0" hangingPunct="1">
      <a:defRPr sz="2400" kern="1200" baseline="-25000">
        <a:solidFill>
          <a:schemeClr val="tx1"/>
        </a:solidFill>
        <a:latin typeface="Arial" charset="0"/>
        <a:ea typeface="+mn-ea"/>
        <a:cs typeface="+mn-cs"/>
      </a:defRPr>
    </a:lvl8pPr>
    <a:lvl9pPr marL="3657600" algn="l" defTabSz="914400" rtl="0" eaLnBrk="1" latinLnBrk="0" hangingPunct="1">
      <a:defRPr sz="2400" kern="1200" baseline="-250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99"/>
    <a:srgbClr val="FF99CC"/>
    <a:srgbClr val="66FF99"/>
    <a:srgbClr val="165A8B"/>
    <a:srgbClr val="105A5B"/>
    <a:srgbClr val="1376BA"/>
    <a:srgbClr val="1C86C0"/>
    <a:srgbClr val="FFFF00"/>
    <a:srgbClr val="B3D3E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986" autoAdjust="0"/>
    <p:restoredTop sz="95596" autoAdjust="0"/>
  </p:normalViewPr>
  <p:slideViewPr>
    <p:cSldViewPr>
      <p:cViewPr>
        <p:scale>
          <a:sx n="70" d="100"/>
          <a:sy n="70" d="100"/>
        </p:scale>
        <p:origin x="-139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aseline="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aseline="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vl1pPr>
          </a:lstStyle>
          <a:p>
            <a:fld id="{7130FB94-0C66-404E-84CA-3BD304F4B98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00F8CB-7CD6-400D-B49F-F9341C8026B9}"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BDEF6-C719-4FAF-877C-663F657B0999}" type="slidenum">
              <a:rPr lang="en-US"/>
              <a:pPr/>
              <a:t>10</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BDEF6-C719-4FAF-877C-663F657B0999}" type="slidenum">
              <a:rPr lang="en-US"/>
              <a:pPr/>
              <a:t>11</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BDEF6-C719-4FAF-877C-663F657B0999}" type="slidenum">
              <a:rPr lang="en-US"/>
              <a:pPr/>
              <a:t>12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BDEF6-C719-4FAF-877C-663F657B0999}" type="slidenum">
              <a:rPr lang="en-US"/>
              <a:pPr/>
              <a:t>13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BDEF6-C719-4FAF-877C-663F657B0999}" type="slidenum">
              <a:rPr lang="en-US"/>
              <a:pPr/>
              <a:t>14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BDEF6-C719-4FAF-877C-663F657B0999}" type="slidenum">
              <a:rPr lang="en-US"/>
              <a:pPr/>
              <a:t>15</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BDEF6-C719-4FAF-877C-663F657B0999}" type="slidenum">
              <a:rPr lang="en-US"/>
              <a:pPr/>
              <a:t>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BDEF6-C719-4FAF-877C-663F657B0999}" type="slidenum">
              <a:rPr lang="en-US"/>
              <a:pPr/>
              <a:t>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BDEF6-C719-4FAF-877C-663F657B0999}" type="slidenum">
              <a:rPr lang="en-US"/>
              <a:pPr/>
              <a:t>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BDEF6-C719-4FAF-877C-663F657B0999}" type="slidenum">
              <a:rPr lang="en-US"/>
              <a:pPr/>
              <a:t>5</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BDEF6-C719-4FAF-877C-663F657B0999}" type="slidenum">
              <a:rPr lang="en-US"/>
              <a:pPr/>
              <a:t>6</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BDEF6-C719-4FAF-877C-663F657B0999}" type="slidenum">
              <a:rPr lang="en-US"/>
              <a:pPr/>
              <a:t>7</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BDEF6-C719-4FAF-877C-663F657B0999}" type="slidenum">
              <a:rPr lang="en-US"/>
              <a:pPr/>
              <a:t>8</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BDEF6-C719-4FAF-877C-663F657B0999}" type="slidenum">
              <a:rPr lang="en-US"/>
              <a:pPr/>
              <a:t>9</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5181600"/>
            <a:ext cx="7772400" cy="704850"/>
          </a:xfrm>
          <a:effectLst>
            <a:outerShdw algn="ctr" rotWithShape="0">
              <a:schemeClr val="bg2"/>
            </a:outerShdw>
          </a:effectLst>
        </p:spPr>
        <p:txBody>
          <a:bodyPr/>
          <a:lstStyle>
            <a:lvl1pPr>
              <a:defRPr sz="3600">
                <a:solidFill>
                  <a:schemeClr val="bg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304800" y="5867400"/>
            <a:ext cx="7772400" cy="685800"/>
          </a:xfrm>
          <a:effectLst>
            <a:outerShdw algn="ctr" rotWithShape="0">
              <a:schemeClr val="bg2"/>
            </a:outerShdw>
          </a:effectLst>
        </p:spPr>
        <p:txBody>
          <a:bodyPr/>
          <a:lstStyle>
            <a:lvl1pPr marL="0" indent="0">
              <a:buFontTx/>
              <a:buNone/>
              <a:defRPr sz="2400">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905000"/>
            <a:ext cx="1828800" cy="4495800"/>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1066800" y="1905000"/>
            <a:ext cx="53340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1066800" y="2667000"/>
            <a:ext cx="35814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800600" y="2667000"/>
            <a:ext cx="35814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1905000"/>
            <a:ext cx="7315200" cy="715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66800" y="2667000"/>
            <a:ext cx="73152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hlink"/>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itchFamily="34" charset="0"/>
        </a:defRPr>
      </a:lvl2pPr>
      <a:lvl3pPr algn="l" rtl="0" eaLnBrk="1" fontAlgn="base" hangingPunct="1">
        <a:spcBef>
          <a:spcPct val="0"/>
        </a:spcBef>
        <a:spcAft>
          <a:spcPct val="0"/>
        </a:spcAft>
        <a:defRPr sz="4400">
          <a:solidFill>
            <a:schemeClr val="hlink"/>
          </a:solidFill>
          <a:latin typeface="Microsoft Sans Serif" pitchFamily="34" charset="0"/>
        </a:defRPr>
      </a:lvl3pPr>
      <a:lvl4pPr algn="l" rtl="0" eaLnBrk="1" fontAlgn="base" hangingPunct="1">
        <a:spcBef>
          <a:spcPct val="0"/>
        </a:spcBef>
        <a:spcAft>
          <a:spcPct val="0"/>
        </a:spcAft>
        <a:defRPr sz="4400">
          <a:solidFill>
            <a:schemeClr val="hlink"/>
          </a:solidFill>
          <a:latin typeface="Microsoft Sans Serif" pitchFamily="34" charset="0"/>
        </a:defRPr>
      </a:lvl4pPr>
      <a:lvl5pPr algn="l" rtl="0" eaLnBrk="1" fontAlgn="base" hangingPunct="1">
        <a:spcBef>
          <a:spcPct val="0"/>
        </a:spcBef>
        <a:spcAft>
          <a:spcPct val="0"/>
        </a:spcAft>
        <a:defRPr sz="4400">
          <a:solidFill>
            <a:schemeClr val="hlink"/>
          </a:solidFill>
          <a:latin typeface="Microsoft Sans Serif" pitchFamily="34" charset="0"/>
        </a:defRPr>
      </a:lvl5pPr>
      <a:lvl6pPr marL="457200" algn="l" rtl="0" eaLnBrk="1" fontAlgn="base" hangingPunct="1">
        <a:spcBef>
          <a:spcPct val="0"/>
        </a:spcBef>
        <a:spcAft>
          <a:spcPct val="0"/>
        </a:spcAft>
        <a:defRPr sz="4400">
          <a:solidFill>
            <a:schemeClr val="hlink"/>
          </a:solidFill>
          <a:latin typeface="Microsoft Sans Serif" pitchFamily="34" charset="0"/>
        </a:defRPr>
      </a:lvl6pPr>
      <a:lvl7pPr marL="914400" algn="l" rtl="0" eaLnBrk="1" fontAlgn="base" hangingPunct="1">
        <a:spcBef>
          <a:spcPct val="0"/>
        </a:spcBef>
        <a:spcAft>
          <a:spcPct val="0"/>
        </a:spcAft>
        <a:defRPr sz="4400">
          <a:solidFill>
            <a:schemeClr val="hlink"/>
          </a:solidFill>
          <a:latin typeface="Microsoft Sans Serif" pitchFamily="34" charset="0"/>
        </a:defRPr>
      </a:lvl7pPr>
      <a:lvl8pPr marL="1371600" algn="l" rtl="0" eaLnBrk="1" fontAlgn="base" hangingPunct="1">
        <a:spcBef>
          <a:spcPct val="0"/>
        </a:spcBef>
        <a:spcAft>
          <a:spcPct val="0"/>
        </a:spcAft>
        <a:defRPr sz="4400">
          <a:solidFill>
            <a:schemeClr val="hlink"/>
          </a:solidFill>
          <a:latin typeface="Microsoft Sans Serif" pitchFamily="34" charset="0"/>
        </a:defRPr>
      </a:lvl8pPr>
      <a:lvl9pPr marL="1828800" algn="l" rtl="0" eaLnBrk="1" fontAlgn="base" hangingPunct="1">
        <a:spcBef>
          <a:spcPct val="0"/>
        </a:spcBef>
        <a:spcAft>
          <a:spcPct val="0"/>
        </a:spcAft>
        <a:defRPr sz="4400">
          <a:solidFill>
            <a:schemeClr val="hlink"/>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4282" y="214290"/>
            <a:ext cx="8929718" cy="1428760"/>
          </a:xfrm>
        </p:spPr>
        <p:txBody>
          <a:bodyPr/>
          <a:lstStyle/>
          <a:p>
            <a:r>
              <a:rPr lang="id-ID" sz="3200" b="1" dirty="0" smtClean="0">
                <a:ln>
                  <a:solidFill>
                    <a:srgbClr val="000000"/>
                  </a:solidFill>
                </a:ln>
                <a:solidFill>
                  <a:srgbClr val="FF0000"/>
                </a:solidFill>
                <a:latin typeface="Aharoni" pitchFamily="2" charset="-79"/>
                <a:cs typeface="Aharoni" pitchFamily="2" charset="-79"/>
              </a:rPr>
              <a:t>COST BASED METHOD IN DAMAGE ASSESSMENT: DAMAGE COST AVOIDED DAN REPLACEMENT COST</a:t>
            </a:r>
            <a:endParaRPr lang="en-US" sz="3200" b="1" dirty="0">
              <a:ln>
                <a:solidFill>
                  <a:srgbClr val="000000"/>
                </a:solidFill>
              </a:ln>
              <a:solidFill>
                <a:srgbClr val="FF0000"/>
              </a:solidFill>
              <a:latin typeface="Aharoni" pitchFamily="2" charset="-79"/>
              <a:cs typeface="Aharoni" pitchFamily="2" charset="-79"/>
            </a:endParaRPr>
          </a:p>
        </p:txBody>
      </p:sp>
      <p:sp>
        <p:nvSpPr>
          <p:cNvPr id="2051" name="Rectangle 3"/>
          <p:cNvSpPr>
            <a:spLocks noGrp="1" noChangeArrowheads="1"/>
          </p:cNvSpPr>
          <p:nvPr>
            <p:ph type="subTitle" idx="1"/>
          </p:nvPr>
        </p:nvSpPr>
        <p:spPr>
          <a:xfrm>
            <a:off x="142844" y="5500702"/>
            <a:ext cx="5291145" cy="852474"/>
          </a:xfrm>
        </p:spPr>
        <p:txBody>
          <a:bodyPr/>
          <a:lstStyle/>
          <a:p>
            <a:r>
              <a:rPr lang="id-ID" b="1" dirty="0" smtClean="0">
                <a:ln>
                  <a:solidFill>
                    <a:srgbClr val="000000"/>
                  </a:solidFill>
                </a:ln>
                <a:solidFill>
                  <a:srgbClr val="FF0000"/>
                </a:solidFill>
                <a:latin typeface="Andalus" pitchFamily="18" charset="-78"/>
                <a:cs typeface="Andalus" pitchFamily="18" charset="-78"/>
              </a:rPr>
              <a:t>MK PENILAIAN KERUSAKAN SDAL</a:t>
            </a:r>
          </a:p>
          <a:p>
            <a:r>
              <a:rPr lang="id-ID" b="1" dirty="0" smtClean="0">
                <a:ln>
                  <a:solidFill>
                    <a:srgbClr val="000000"/>
                  </a:solidFill>
                </a:ln>
                <a:solidFill>
                  <a:srgbClr val="FF0000"/>
                </a:solidFill>
                <a:latin typeface="Andalus" pitchFamily="18" charset="-78"/>
                <a:cs typeface="Andalus" pitchFamily="18" charset="-78"/>
              </a:rPr>
              <a:t>P </a:t>
            </a:r>
            <a:r>
              <a:rPr lang="en-US" b="1" dirty="0" smtClean="0">
                <a:ln>
                  <a:solidFill>
                    <a:srgbClr val="000000"/>
                  </a:solidFill>
                </a:ln>
                <a:solidFill>
                  <a:srgbClr val="FF0000"/>
                </a:solidFill>
                <a:latin typeface="Andalus" pitchFamily="18" charset="-78"/>
                <a:cs typeface="Andalus" pitchFamily="18" charset="-78"/>
              </a:rPr>
              <a:t>10</a:t>
            </a:r>
            <a:endParaRPr lang="id-ID" b="1" dirty="0" smtClean="0">
              <a:ln>
                <a:solidFill>
                  <a:srgbClr val="000000"/>
                </a:solidFill>
              </a:ln>
              <a:solidFill>
                <a:srgbClr val="FF0000"/>
              </a:solidFill>
              <a:latin typeface="Andalus" pitchFamily="18" charset="-78"/>
              <a:cs typeface="Andalus" pitchFamily="18" charset="-78"/>
            </a:endParaRPr>
          </a:p>
          <a:p>
            <a:r>
              <a:rPr lang="id-ID" b="1" dirty="0" smtClean="0">
                <a:ln>
                  <a:solidFill>
                    <a:srgbClr val="000000"/>
                  </a:solidFill>
                </a:ln>
                <a:solidFill>
                  <a:srgbClr val="FF0000"/>
                </a:solidFill>
                <a:latin typeface="Andalus" pitchFamily="18" charset="-78"/>
                <a:cs typeface="Andalus" pitchFamily="18" charset="-78"/>
              </a:rPr>
              <a:t>201</a:t>
            </a:r>
            <a:r>
              <a:rPr lang="en-US" b="1" dirty="0" smtClean="0">
                <a:ln>
                  <a:solidFill>
                    <a:srgbClr val="000000"/>
                  </a:solidFill>
                </a:ln>
                <a:solidFill>
                  <a:srgbClr val="FF0000"/>
                </a:solidFill>
                <a:latin typeface="Andalus" pitchFamily="18" charset="-78"/>
                <a:cs typeface="Andalus" pitchFamily="18" charset="-78"/>
              </a:rPr>
              <a:t>3</a:t>
            </a:r>
            <a:r>
              <a:rPr lang="id-ID" b="1" dirty="0" smtClean="0">
                <a:ln>
                  <a:solidFill>
                    <a:srgbClr val="000000"/>
                  </a:solidFill>
                </a:ln>
                <a:solidFill>
                  <a:srgbClr val="FF0000"/>
                </a:solidFill>
                <a:latin typeface="Andalus" pitchFamily="18" charset="-78"/>
                <a:cs typeface="Andalus" pitchFamily="18" charset="-78"/>
              </a:rPr>
              <a:t>/201</a:t>
            </a:r>
            <a:r>
              <a:rPr lang="en-US" b="1" smtClean="0">
                <a:ln>
                  <a:solidFill>
                    <a:srgbClr val="000000"/>
                  </a:solidFill>
                </a:ln>
                <a:solidFill>
                  <a:srgbClr val="FF0000"/>
                </a:solidFill>
                <a:latin typeface="Andalus" pitchFamily="18" charset="-78"/>
                <a:cs typeface="Andalus" pitchFamily="18" charset="-78"/>
              </a:rPr>
              <a:t>4</a:t>
            </a:r>
            <a:endParaRPr lang="en-US" b="1" dirty="0">
              <a:ln>
                <a:solidFill>
                  <a:srgbClr val="000000"/>
                </a:solidFill>
              </a:ln>
              <a:solidFill>
                <a:srgbClr val="FF0000"/>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57356" y="285728"/>
            <a:ext cx="6934200" cy="928694"/>
          </a:xfrm>
        </p:spPr>
        <p:txBody>
          <a:bodyPr/>
          <a:lstStyle/>
          <a:p>
            <a:r>
              <a:rPr lang="id-ID" sz="2800" b="1" dirty="0" smtClean="0">
                <a:latin typeface="Arial" pitchFamily="34" charset="0"/>
                <a:cs typeface="Arial" pitchFamily="34" charset="0"/>
              </a:rPr>
              <a:t>APLIKASI </a:t>
            </a:r>
            <a:r>
              <a:rPr lang="id-ID" sz="2800" b="1" i="1" dirty="0" smtClean="0">
                <a:latin typeface="Arial" pitchFamily="34" charset="0"/>
                <a:cs typeface="Arial" pitchFamily="34" charset="0"/>
              </a:rPr>
              <a:t>REPLACEMENT COST </a:t>
            </a:r>
            <a:r>
              <a:rPr lang="id-ID" sz="2800" b="1" dirty="0" smtClean="0">
                <a:latin typeface="Arial" pitchFamily="34" charset="0"/>
                <a:cs typeface="Arial" pitchFamily="34" charset="0"/>
              </a:rPr>
              <a:t>: CONTOH </a:t>
            </a:r>
            <a:r>
              <a:rPr lang="id-ID" sz="2800" b="1" i="1" dirty="0" smtClean="0">
                <a:latin typeface="Arial" pitchFamily="34" charset="0"/>
                <a:cs typeface="Arial" pitchFamily="34" charset="0"/>
              </a:rPr>
              <a:t>OIL SPILL</a:t>
            </a:r>
            <a:endParaRPr lang="en-US" sz="2800" b="1" dirty="0">
              <a:latin typeface="Arial" pitchFamily="34" charset="0"/>
              <a:cs typeface="Arial" pitchFamily="34" charset="0"/>
            </a:endParaRPr>
          </a:p>
        </p:txBody>
      </p:sp>
      <p:sp>
        <p:nvSpPr>
          <p:cNvPr id="60419" name="Rectangle 3"/>
          <p:cNvSpPr>
            <a:spLocks noGrp="1" noChangeArrowheads="1"/>
          </p:cNvSpPr>
          <p:nvPr>
            <p:ph type="body" idx="1"/>
          </p:nvPr>
        </p:nvSpPr>
        <p:spPr>
          <a:xfrm>
            <a:off x="1981200" y="1905000"/>
            <a:ext cx="6934200" cy="4267200"/>
          </a:xfrm>
        </p:spPr>
        <p:txBody>
          <a:bodyPr/>
          <a:lstStyle/>
          <a:p>
            <a:pPr>
              <a:lnSpc>
                <a:spcPct val="80000"/>
              </a:lnSpc>
            </a:pPr>
            <a:r>
              <a:rPr lang="id-ID" altLang="ko-KR" sz="2000" dirty="0" smtClean="0">
                <a:solidFill>
                  <a:srgbClr val="000000"/>
                </a:solidFill>
                <a:latin typeface="Verdana" pitchFamily="34" charset="0"/>
                <a:ea typeface="굴림" charset="-127"/>
              </a:rPr>
              <a:t>Institusi merupakan pihak yang bertanggung jawab menggunakan </a:t>
            </a:r>
            <a:r>
              <a:rPr lang="id-ID" altLang="ko-KR" sz="2000" i="1" dirty="0" smtClean="0">
                <a:solidFill>
                  <a:srgbClr val="000000"/>
                </a:solidFill>
                <a:latin typeface="Verdana" pitchFamily="34" charset="0"/>
                <a:ea typeface="굴림" charset="-127"/>
              </a:rPr>
              <a:t>replacement cost method </a:t>
            </a:r>
            <a:r>
              <a:rPr lang="id-ID" altLang="ko-KR" sz="2000" dirty="0" smtClean="0">
                <a:solidFill>
                  <a:srgbClr val="000000"/>
                </a:solidFill>
                <a:latin typeface="Verdana" pitchFamily="34" charset="0"/>
                <a:ea typeface="굴림" charset="-127"/>
              </a:rPr>
              <a:t>untuk mengestimasi </a:t>
            </a:r>
            <a:r>
              <a:rPr lang="id-ID" altLang="ko-KR" sz="2000" i="1" dirty="0" smtClean="0">
                <a:solidFill>
                  <a:srgbClr val="000000"/>
                </a:solidFill>
                <a:latin typeface="Verdana" pitchFamily="34" charset="0"/>
                <a:ea typeface="굴림" charset="-127"/>
              </a:rPr>
              <a:t>monetary damages </a:t>
            </a:r>
            <a:r>
              <a:rPr lang="id-ID" altLang="ko-KR" sz="2000" dirty="0" smtClean="0">
                <a:solidFill>
                  <a:srgbClr val="000000"/>
                </a:solidFill>
                <a:latin typeface="Verdana" pitchFamily="34" charset="0"/>
                <a:ea typeface="굴림" charset="-127"/>
              </a:rPr>
              <a:t>akibat </a:t>
            </a:r>
            <a:r>
              <a:rPr lang="id-ID" altLang="ko-KR" sz="2000" i="1" dirty="0" smtClean="0">
                <a:solidFill>
                  <a:srgbClr val="000000"/>
                </a:solidFill>
                <a:latin typeface="Verdana" pitchFamily="34" charset="0"/>
                <a:ea typeface="굴림" charset="-127"/>
              </a:rPr>
              <a:t>oil spill</a:t>
            </a:r>
            <a:r>
              <a:rPr lang="id-ID" altLang="ko-KR" sz="2000" dirty="0" smtClean="0">
                <a:solidFill>
                  <a:srgbClr val="000000"/>
                </a:solidFill>
                <a:latin typeface="Verdana" pitchFamily="34" charset="0"/>
                <a:ea typeface="굴림" charset="-127"/>
              </a:rPr>
              <a:t>.</a:t>
            </a:r>
            <a:endParaRPr lang="en-US" altLang="ko-KR" sz="2000" dirty="0">
              <a:solidFill>
                <a:srgbClr val="000000"/>
              </a:solidFill>
              <a:latin typeface="Verdana" pitchFamily="34" charset="0"/>
              <a:ea typeface="굴림" charset="-127"/>
            </a:endParaRPr>
          </a:p>
          <a:p>
            <a:pPr>
              <a:lnSpc>
                <a:spcPct val="80000"/>
              </a:lnSpc>
            </a:pPr>
            <a:endParaRPr lang="en-US" altLang="ko-KR" sz="2000" dirty="0">
              <a:solidFill>
                <a:srgbClr val="000000"/>
              </a:solidFill>
              <a:latin typeface="Verdana" pitchFamily="34" charset="0"/>
              <a:ea typeface="굴림" charset="-127"/>
            </a:endParaRPr>
          </a:p>
          <a:p>
            <a:pPr>
              <a:lnSpc>
                <a:spcPct val="80000"/>
              </a:lnSpc>
            </a:pPr>
            <a:r>
              <a:rPr lang="id-ID" altLang="ko-KR" sz="2000" dirty="0" smtClean="0">
                <a:solidFill>
                  <a:srgbClr val="000099"/>
                </a:solidFill>
                <a:latin typeface="Verdana" pitchFamily="34" charset="0"/>
                <a:ea typeface="굴림" charset="-127"/>
              </a:rPr>
              <a:t>Pertama: institusi tersebut menghitung jumlah organisme </a:t>
            </a:r>
            <a:r>
              <a:rPr lang="id-ID" altLang="ko-KR" sz="2000" i="1" dirty="0" smtClean="0">
                <a:solidFill>
                  <a:srgbClr val="000099"/>
                </a:solidFill>
                <a:latin typeface="Verdana" pitchFamily="34" charset="0"/>
                <a:ea typeface="굴림" charset="-127"/>
              </a:rPr>
              <a:t>thropic </a:t>
            </a:r>
            <a:r>
              <a:rPr lang="id-ID" altLang="ko-KR" sz="2000" dirty="0" smtClean="0">
                <a:solidFill>
                  <a:srgbClr val="000099"/>
                </a:solidFill>
                <a:latin typeface="Verdana" pitchFamily="34" charset="0"/>
                <a:ea typeface="굴림" charset="-127"/>
              </a:rPr>
              <a:t>level terendah yang mati akibat tumpahan minyak (</a:t>
            </a:r>
            <a:r>
              <a:rPr lang="id-ID" altLang="ko-KR" sz="2000" i="1" dirty="0" smtClean="0">
                <a:solidFill>
                  <a:srgbClr val="000099"/>
                </a:solidFill>
                <a:latin typeface="Verdana" pitchFamily="34" charset="0"/>
                <a:ea typeface="굴림" charset="-127"/>
              </a:rPr>
              <a:t>spill</a:t>
            </a:r>
            <a:r>
              <a:rPr lang="id-ID" altLang="ko-KR" sz="2000" dirty="0" smtClean="0">
                <a:solidFill>
                  <a:srgbClr val="000099"/>
                </a:solidFill>
                <a:latin typeface="Verdana" pitchFamily="34" charset="0"/>
                <a:ea typeface="굴림" charset="-127"/>
              </a:rPr>
              <a:t>), dan menambahkan biaya </a:t>
            </a:r>
            <a:r>
              <a:rPr lang="id-ID" altLang="ko-KR" sz="2000" i="1" dirty="0" smtClean="0">
                <a:solidFill>
                  <a:srgbClr val="000099"/>
                </a:solidFill>
                <a:latin typeface="Verdana" pitchFamily="34" charset="0"/>
                <a:ea typeface="굴림" charset="-127"/>
              </a:rPr>
              <a:t>purchasing organism </a:t>
            </a:r>
            <a:r>
              <a:rPr lang="id-ID" altLang="ko-KR" sz="2000" dirty="0" smtClean="0">
                <a:solidFill>
                  <a:srgbClr val="000099"/>
                </a:solidFill>
                <a:latin typeface="Verdana" pitchFamily="34" charset="0"/>
                <a:ea typeface="굴림" charset="-127"/>
              </a:rPr>
              <a:t>pada katalog </a:t>
            </a:r>
            <a:r>
              <a:rPr lang="id-ID" altLang="ko-KR" sz="2000" i="1" dirty="0" smtClean="0">
                <a:solidFill>
                  <a:srgbClr val="000099"/>
                </a:solidFill>
                <a:latin typeface="Verdana" pitchFamily="34" charset="0"/>
                <a:ea typeface="굴림" charset="-127"/>
              </a:rPr>
              <a:t>scientific</a:t>
            </a:r>
            <a:r>
              <a:rPr lang="id-ID" altLang="ko-KR" sz="2000" dirty="0" smtClean="0">
                <a:solidFill>
                  <a:srgbClr val="000099"/>
                </a:solidFill>
                <a:latin typeface="Verdana" pitchFamily="34" charset="0"/>
                <a:ea typeface="굴림" charset="-127"/>
              </a:rPr>
              <a:t> </a:t>
            </a:r>
            <a:r>
              <a:rPr lang="en-US" altLang="ko-KR" sz="2000" dirty="0" smtClean="0">
                <a:solidFill>
                  <a:srgbClr val="000000"/>
                </a:solidFill>
                <a:latin typeface="Verdana" pitchFamily="34" charset="0"/>
                <a:ea typeface="굴림" charset="-127"/>
              </a:rPr>
              <a:t>. </a:t>
            </a:r>
            <a:endParaRPr lang="en-US" altLang="ko-KR" sz="2000" dirty="0">
              <a:solidFill>
                <a:srgbClr val="000000"/>
              </a:solidFill>
              <a:latin typeface="Verdana" pitchFamily="34" charset="0"/>
              <a:ea typeface="굴림" charset="-127"/>
            </a:endParaRPr>
          </a:p>
          <a:p>
            <a:pPr>
              <a:lnSpc>
                <a:spcPct val="80000"/>
              </a:lnSpc>
            </a:pPr>
            <a:endParaRPr lang="en-US" altLang="ko-KR" sz="2000" dirty="0">
              <a:solidFill>
                <a:srgbClr val="000000"/>
              </a:solidFill>
              <a:latin typeface="Verdana" pitchFamily="34" charset="0"/>
              <a:ea typeface="굴림" charset="-127"/>
            </a:endParaRPr>
          </a:p>
          <a:p>
            <a:pPr>
              <a:lnSpc>
                <a:spcPct val="80000"/>
              </a:lnSpc>
            </a:pPr>
            <a:r>
              <a:rPr lang="id-ID" altLang="ko-KR" sz="2000" dirty="0" smtClean="0">
                <a:solidFill>
                  <a:srgbClr val="000000"/>
                </a:solidFill>
                <a:latin typeface="Verdana" pitchFamily="34" charset="0"/>
                <a:ea typeface="굴림" charset="-127"/>
              </a:rPr>
              <a:t>Kelemahannya adalah biaya </a:t>
            </a:r>
            <a:r>
              <a:rPr lang="id-ID" altLang="ko-KR" sz="2000" i="1" dirty="0" smtClean="0">
                <a:solidFill>
                  <a:srgbClr val="000000"/>
                </a:solidFill>
                <a:latin typeface="Verdana" pitchFamily="34" charset="0"/>
                <a:ea typeface="굴림" charset="-127"/>
              </a:rPr>
              <a:t>purchassing organism </a:t>
            </a:r>
            <a:r>
              <a:rPr lang="id-ID" altLang="ko-KR" sz="2000" dirty="0" smtClean="0">
                <a:solidFill>
                  <a:srgbClr val="000000"/>
                </a:solidFill>
                <a:latin typeface="Verdana" pitchFamily="34" charset="0"/>
                <a:ea typeface="굴림" charset="-127"/>
              </a:rPr>
              <a:t> tidak dapat secara akurat mengukur kerusakan aktual ekosistem</a:t>
            </a:r>
            <a:r>
              <a:rPr lang="en-US" altLang="ko-KR" sz="2000" dirty="0" smtClean="0">
                <a:solidFill>
                  <a:srgbClr val="000000"/>
                </a:solidFill>
                <a:latin typeface="Verdana" pitchFamily="34" charset="0"/>
                <a:ea typeface="굴림" charset="-127"/>
              </a:rPr>
              <a:t>.</a:t>
            </a:r>
            <a:endParaRPr lang="en-US" sz="2000" dirty="0">
              <a:solidFill>
                <a:srgbClr val="000000"/>
              </a:solidFill>
            </a:endParaRPr>
          </a:p>
          <a:p>
            <a:pPr>
              <a:lnSpc>
                <a:spcPct val="80000"/>
              </a:lnSpc>
            </a:pPr>
            <a:endParaRPr lang="en-US" sz="2000"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57356" y="285728"/>
            <a:ext cx="6934200" cy="715963"/>
          </a:xfrm>
        </p:spPr>
        <p:txBody>
          <a:bodyPr/>
          <a:lstStyle/>
          <a:p>
            <a:r>
              <a:rPr lang="id-ID" sz="2800" b="1" i="1" dirty="0" smtClean="0">
                <a:latin typeface="Arial" pitchFamily="34" charset="0"/>
                <a:cs typeface="Arial" pitchFamily="34" charset="0"/>
              </a:rPr>
              <a:t>SUMMARY COST BASED METHODS</a:t>
            </a:r>
            <a:endParaRPr lang="en-US" sz="2800" b="1" i="1" dirty="0">
              <a:latin typeface="Arial" pitchFamily="34" charset="0"/>
              <a:cs typeface="Arial" pitchFamily="34" charset="0"/>
            </a:endParaRPr>
          </a:p>
        </p:txBody>
      </p:sp>
      <p:sp>
        <p:nvSpPr>
          <p:cNvPr id="60419" name="Rectangle 3"/>
          <p:cNvSpPr>
            <a:spLocks noGrp="1" noChangeArrowheads="1"/>
          </p:cNvSpPr>
          <p:nvPr>
            <p:ph type="body" idx="1"/>
          </p:nvPr>
        </p:nvSpPr>
        <p:spPr>
          <a:xfrm>
            <a:off x="2000232" y="1714488"/>
            <a:ext cx="6934200" cy="4267200"/>
          </a:xfrm>
        </p:spPr>
        <p:txBody>
          <a:bodyPr/>
          <a:lstStyle/>
          <a:p>
            <a:pPr>
              <a:lnSpc>
                <a:spcPct val="80000"/>
              </a:lnSpc>
            </a:pPr>
            <a:r>
              <a:rPr lang="id-ID" altLang="ko-KR" sz="2000" dirty="0" smtClean="0">
                <a:solidFill>
                  <a:srgbClr val="000000"/>
                </a:solidFill>
                <a:latin typeface="Verdana" pitchFamily="34" charset="0"/>
                <a:ea typeface="굴림" charset="-127"/>
              </a:rPr>
              <a:t>Ketiga metode ini merupakan metode yang berhubungan untuk mengestimasi nilai jasa ekosistem</a:t>
            </a:r>
            <a:endParaRPr lang="en-US" altLang="ko-KR" sz="2000" dirty="0">
              <a:solidFill>
                <a:srgbClr val="000000"/>
              </a:solidFill>
              <a:latin typeface="Verdana" pitchFamily="34" charset="0"/>
              <a:ea typeface="굴림" charset="-127"/>
            </a:endParaRPr>
          </a:p>
          <a:p>
            <a:pPr>
              <a:lnSpc>
                <a:spcPct val="80000"/>
              </a:lnSpc>
            </a:pPr>
            <a:endParaRPr lang="en-US" altLang="ko-KR" sz="1100" dirty="0">
              <a:solidFill>
                <a:srgbClr val="000000"/>
              </a:solidFill>
              <a:latin typeface="Verdana" pitchFamily="34" charset="0"/>
              <a:ea typeface="굴림" charset="-127"/>
            </a:endParaRPr>
          </a:p>
          <a:p>
            <a:pPr>
              <a:lnSpc>
                <a:spcPct val="80000"/>
              </a:lnSpc>
            </a:pPr>
            <a:r>
              <a:rPr lang="id-ID" altLang="ko-KR" sz="2000" dirty="0" smtClean="0">
                <a:solidFill>
                  <a:srgbClr val="000000"/>
                </a:solidFill>
                <a:latin typeface="Verdana" pitchFamily="34" charset="0"/>
                <a:ea typeface="굴림" charset="-127"/>
              </a:rPr>
              <a:t>Karena metode ini berdasarkan pada penggunaan biaya untuk mengestimasi nilai, maka penting untuk difahami bahwa tidak dibutuhkan pengukuran nilai ekonomi yang </a:t>
            </a:r>
            <a:r>
              <a:rPr lang="id-ID" altLang="ko-KR" sz="2000" i="1" dirty="0" smtClean="0">
                <a:solidFill>
                  <a:srgbClr val="000000"/>
                </a:solidFill>
                <a:latin typeface="Verdana" pitchFamily="34" charset="0"/>
                <a:ea typeface="굴림" charset="-127"/>
              </a:rPr>
              <a:t>technically correct</a:t>
            </a:r>
            <a:r>
              <a:rPr lang="en-US" altLang="ko-KR" sz="2000" dirty="0" smtClean="0">
                <a:solidFill>
                  <a:srgbClr val="000000"/>
                </a:solidFill>
                <a:latin typeface="Verdana" pitchFamily="34" charset="0"/>
                <a:ea typeface="굴림" charset="-127"/>
              </a:rPr>
              <a:t>. </a:t>
            </a:r>
            <a:endParaRPr lang="en-US" altLang="ko-KR" sz="2000" dirty="0">
              <a:solidFill>
                <a:srgbClr val="000000"/>
              </a:solidFill>
              <a:latin typeface="Verdana" pitchFamily="34" charset="0"/>
              <a:ea typeface="굴림" charset="-127"/>
            </a:endParaRPr>
          </a:p>
          <a:p>
            <a:pPr>
              <a:lnSpc>
                <a:spcPct val="80000"/>
              </a:lnSpc>
            </a:pPr>
            <a:endParaRPr lang="en-US" altLang="ko-KR" sz="1100" dirty="0">
              <a:solidFill>
                <a:srgbClr val="000000"/>
              </a:solidFill>
              <a:latin typeface="Verdana" pitchFamily="34" charset="0"/>
              <a:ea typeface="굴림" charset="-127"/>
            </a:endParaRPr>
          </a:p>
          <a:p>
            <a:pPr>
              <a:lnSpc>
                <a:spcPct val="80000"/>
              </a:lnSpc>
            </a:pPr>
            <a:r>
              <a:rPr lang="id-ID" altLang="ko-KR" sz="2000" dirty="0" smtClean="0">
                <a:solidFill>
                  <a:srgbClr val="000000"/>
                </a:solidFill>
                <a:latin typeface="Verdana" pitchFamily="34" charset="0"/>
                <a:ea typeface="굴림" charset="-127"/>
              </a:rPr>
              <a:t>Dapat digunakan pada kondisi kerusakan SDAL yang sudah atau akan terjadi</a:t>
            </a:r>
            <a:r>
              <a:rPr lang="en-US" altLang="ko-KR" sz="2000" dirty="0" smtClean="0">
                <a:solidFill>
                  <a:srgbClr val="000000"/>
                </a:solidFill>
                <a:latin typeface="Verdana" pitchFamily="34" charset="0"/>
                <a:ea typeface="굴림" charset="-127"/>
              </a:rPr>
              <a:t>.</a:t>
            </a:r>
            <a:endParaRPr lang="id-ID" altLang="ko-KR" sz="2000" dirty="0" smtClean="0">
              <a:solidFill>
                <a:srgbClr val="000000"/>
              </a:solidFill>
              <a:latin typeface="Verdana" pitchFamily="34" charset="0"/>
              <a:ea typeface="굴림" charset="-127"/>
            </a:endParaRPr>
          </a:p>
          <a:p>
            <a:pPr>
              <a:lnSpc>
                <a:spcPct val="80000"/>
              </a:lnSpc>
            </a:pPr>
            <a:endParaRPr lang="id-ID" sz="2000" dirty="0" smtClean="0">
              <a:solidFill>
                <a:srgbClr val="000000"/>
              </a:solidFill>
              <a:latin typeface="Verdana" pitchFamily="34" charset="0"/>
              <a:ea typeface="굴림" charset="-127"/>
            </a:endParaRPr>
          </a:p>
          <a:p>
            <a:pPr>
              <a:lnSpc>
                <a:spcPct val="80000"/>
              </a:lnSpc>
            </a:pPr>
            <a:r>
              <a:rPr lang="id-ID" sz="2000" dirty="0" smtClean="0">
                <a:solidFill>
                  <a:srgbClr val="000000"/>
                </a:solidFill>
                <a:latin typeface="Verdana" pitchFamily="34" charset="0"/>
                <a:ea typeface="굴림" charset="-127"/>
              </a:rPr>
              <a:t>Jauh lebih mudah dibandingkan dengan mengestimasi WTP.</a:t>
            </a:r>
            <a:endParaRPr lang="en-US" sz="2000" dirty="0">
              <a:solidFill>
                <a:srgbClr val="000000"/>
              </a:solidFill>
            </a:endParaRPr>
          </a:p>
          <a:p>
            <a:pPr>
              <a:lnSpc>
                <a:spcPct val="80000"/>
              </a:lnSpc>
            </a:pPr>
            <a:endParaRPr lang="en-US" sz="2000"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57356" y="285728"/>
            <a:ext cx="6934200" cy="715963"/>
          </a:xfrm>
        </p:spPr>
        <p:txBody>
          <a:bodyPr/>
          <a:lstStyle/>
          <a:p>
            <a:r>
              <a:rPr lang="id-ID" sz="2800" b="1" dirty="0" smtClean="0">
                <a:latin typeface="Arial" pitchFamily="34" charset="0"/>
                <a:cs typeface="Arial" pitchFamily="34" charset="0"/>
              </a:rPr>
              <a:t>KELEBIHAN </a:t>
            </a:r>
            <a:r>
              <a:rPr lang="id-ID" sz="2800" b="1" i="1" dirty="0" smtClean="0">
                <a:latin typeface="Arial" pitchFamily="34" charset="0"/>
                <a:cs typeface="Arial" pitchFamily="34" charset="0"/>
              </a:rPr>
              <a:t>COST BASED METHODS</a:t>
            </a:r>
            <a:endParaRPr lang="en-US" sz="2800" b="1" dirty="0">
              <a:latin typeface="Arial" pitchFamily="34" charset="0"/>
              <a:cs typeface="Arial" pitchFamily="34" charset="0"/>
            </a:endParaRPr>
          </a:p>
        </p:txBody>
      </p:sp>
      <p:sp>
        <p:nvSpPr>
          <p:cNvPr id="60419" name="Rectangle 3"/>
          <p:cNvSpPr>
            <a:spLocks noGrp="1" noChangeArrowheads="1"/>
          </p:cNvSpPr>
          <p:nvPr>
            <p:ph type="body" idx="1"/>
          </p:nvPr>
        </p:nvSpPr>
        <p:spPr>
          <a:xfrm>
            <a:off x="1928794" y="1928802"/>
            <a:ext cx="6934200" cy="3838572"/>
          </a:xfrm>
        </p:spPr>
        <p:txBody>
          <a:bodyPr/>
          <a:lstStyle/>
          <a:p>
            <a:pPr>
              <a:lnSpc>
                <a:spcPct val="80000"/>
              </a:lnSpc>
            </a:pPr>
            <a:r>
              <a:rPr lang="id-ID" altLang="ko-KR" sz="2000" dirty="0" smtClean="0">
                <a:solidFill>
                  <a:srgbClr val="000000"/>
                </a:solidFill>
                <a:latin typeface="Verdana" pitchFamily="34" charset="0"/>
                <a:ea typeface="굴림" charset="-127"/>
              </a:rPr>
              <a:t>Metode ini dapat menyediakan indikator kasar dari nilai ekonomi dengan kendala data dan derajat kesamaan atau </a:t>
            </a:r>
            <a:r>
              <a:rPr lang="id-ID" altLang="ko-KR" sz="2000" i="1" dirty="0" smtClean="0">
                <a:solidFill>
                  <a:srgbClr val="000000"/>
                </a:solidFill>
                <a:latin typeface="Verdana" pitchFamily="34" charset="0"/>
                <a:ea typeface="굴림" charset="-127"/>
              </a:rPr>
              <a:t>substitutability </a:t>
            </a:r>
            <a:r>
              <a:rPr lang="id-ID" altLang="ko-KR" sz="2000" dirty="0" smtClean="0">
                <a:solidFill>
                  <a:srgbClr val="000000"/>
                </a:solidFill>
                <a:latin typeface="Verdana" pitchFamily="34" charset="0"/>
                <a:ea typeface="굴림" charset="-127"/>
              </a:rPr>
              <a:t>dari jasa SDAL</a:t>
            </a:r>
            <a:endParaRPr lang="en-US" altLang="ko-KR" sz="2000" dirty="0">
              <a:solidFill>
                <a:srgbClr val="000000"/>
              </a:solidFill>
              <a:latin typeface="Verdana" pitchFamily="34" charset="0"/>
              <a:ea typeface="굴림" charset="-127"/>
            </a:endParaRPr>
          </a:p>
          <a:p>
            <a:pPr>
              <a:lnSpc>
                <a:spcPct val="80000"/>
              </a:lnSpc>
            </a:pPr>
            <a:endParaRPr lang="en-US" altLang="ko-KR" sz="1100" dirty="0">
              <a:solidFill>
                <a:srgbClr val="000000"/>
              </a:solidFill>
              <a:latin typeface="Verdana" pitchFamily="34" charset="0"/>
              <a:ea typeface="굴림" charset="-127"/>
            </a:endParaRPr>
          </a:p>
          <a:p>
            <a:pPr>
              <a:lnSpc>
                <a:spcPct val="80000"/>
              </a:lnSpc>
            </a:pPr>
            <a:r>
              <a:rPr lang="id-ID" altLang="ko-KR" sz="2000" dirty="0" smtClean="0">
                <a:solidFill>
                  <a:srgbClr val="000000"/>
                </a:solidFill>
                <a:latin typeface="Verdana" pitchFamily="34" charset="0"/>
                <a:ea typeface="굴림" charset="-127"/>
              </a:rPr>
              <a:t>Mudah untuk mengukur biaya dalam rangka menghasilkan </a:t>
            </a:r>
            <a:r>
              <a:rPr lang="id-ID" altLang="ko-KR" sz="2000" i="1" dirty="0" smtClean="0">
                <a:solidFill>
                  <a:srgbClr val="000000"/>
                </a:solidFill>
                <a:latin typeface="Verdana" pitchFamily="34" charset="0"/>
                <a:ea typeface="굴림" charset="-127"/>
              </a:rPr>
              <a:t>benefit </a:t>
            </a:r>
            <a:r>
              <a:rPr lang="id-ID" altLang="ko-KR" sz="2000" dirty="0" smtClean="0">
                <a:solidFill>
                  <a:srgbClr val="000000"/>
                </a:solidFill>
                <a:latin typeface="Verdana" pitchFamily="34" charset="0"/>
                <a:ea typeface="굴림" charset="-127"/>
              </a:rPr>
              <a:t>dibandingkan</a:t>
            </a:r>
            <a:r>
              <a:rPr lang="id-ID" altLang="ko-KR" sz="2000" i="1" dirty="0" smtClean="0">
                <a:solidFill>
                  <a:srgbClr val="000000"/>
                </a:solidFill>
                <a:latin typeface="Verdana" pitchFamily="34" charset="0"/>
                <a:ea typeface="굴림" charset="-127"/>
              </a:rPr>
              <a:t> benefit </a:t>
            </a:r>
            <a:r>
              <a:rPr lang="id-ID" altLang="ko-KR" sz="2000" dirty="0" smtClean="0">
                <a:solidFill>
                  <a:srgbClr val="000000"/>
                </a:solidFill>
                <a:latin typeface="Verdana" pitchFamily="34" charset="0"/>
                <a:ea typeface="굴림" charset="-127"/>
              </a:rPr>
              <a:t>itu sendiri untuk barnag dan jasa yang tidak diperdagangkan</a:t>
            </a:r>
            <a:r>
              <a:rPr lang="en-US" altLang="ko-KR" sz="2000" dirty="0" smtClean="0">
                <a:solidFill>
                  <a:srgbClr val="000000"/>
                </a:solidFill>
                <a:latin typeface="Verdana" pitchFamily="34" charset="0"/>
                <a:ea typeface="굴림" charset="-127"/>
              </a:rPr>
              <a:t>. </a:t>
            </a:r>
            <a:endParaRPr lang="en-US" altLang="ko-KR" sz="2000" dirty="0">
              <a:solidFill>
                <a:srgbClr val="000000"/>
              </a:solidFill>
              <a:latin typeface="Verdana" pitchFamily="34" charset="0"/>
              <a:ea typeface="굴림" charset="-127"/>
            </a:endParaRPr>
          </a:p>
          <a:p>
            <a:pPr>
              <a:lnSpc>
                <a:spcPct val="80000"/>
              </a:lnSpc>
            </a:pPr>
            <a:endParaRPr lang="en-US" altLang="ko-KR" sz="2000" dirty="0">
              <a:solidFill>
                <a:srgbClr val="000000"/>
              </a:solidFill>
              <a:latin typeface="Verdana" pitchFamily="34" charset="0"/>
              <a:ea typeface="굴림" charset="-127"/>
            </a:endParaRPr>
          </a:p>
          <a:p>
            <a:pPr>
              <a:lnSpc>
                <a:spcPct val="80000"/>
              </a:lnSpc>
            </a:pPr>
            <a:r>
              <a:rPr lang="id-ID" altLang="ko-KR" sz="2000" dirty="0" smtClean="0">
                <a:solidFill>
                  <a:srgbClr val="000000"/>
                </a:solidFill>
                <a:latin typeface="Verdana" pitchFamily="34" charset="0"/>
                <a:ea typeface="굴림" charset="-127"/>
              </a:rPr>
              <a:t>Data dan </a:t>
            </a:r>
            <a:r>
              <a:rPr lang="id-ID" altLang="ko-KR" sz="2000" i="1" dirty="0" smtClean="0">
                <a:solidFill>
                  <a:srgbClr val="000000"/>
                </a:solidFill>
                <a:latin typeface="Verdana" pitchFamily="34" charset="0"/>
                <a:ea typeface="굴림" charset="-127"/>
              </a:rPr>
              <a:t>resource intensive </a:t>
            </a:r>
            <a:r>
              <a:rPr lang="id-ID" altLang="ko-KR" sz="2000" dirty="0" smtClean="0">
                <a:solidFill>
                  <a:srgbClr val="000000"/>
                </a:solidFill>
                <a:latin typeface="Verdana" pitchFamily="34" charset="0"/>
                <a:ea typeface="굴림" charset="-127"/>
              </a:rPr>
              <a:t>yang dibutuhkan hanya sedikit</a:t>
            </a:r>
            <a:r>
              <a:rPr lang="en-US" altLang="ko-KR" sz="2000" dirty="0" smtClean="0">
                <a:solidFill>
                  <a:srgbClr val="000000"/>
                </a:solidFill>
                <a:latin typeface="Verdana" pitchFamily="34" charset="0"/>
                <a:ea typeface="굴림" charset="-127"/>
              </a:rPr>
              <a:t>.</a:t>
            </a:r>
            <a:endParaRPr lang="en-US" sz="2000" dirty="0">
              <a:solidFill>
                <a:srgbClr val="000000"/>
              </a:solidFill>
            </a:endParaRPr>
          </a:p>
          <a:p>
            <a:pPr>
              <a:lnSpc>
                <a:spcPct val="80000"/>
              </a:lnSpc>
            </a:pPr>
            <a:endParaRPr lang="en-US" sz="2000" dirty="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57356" y="285728"/>
            <a:ext cx="6934200" cy="715963"/>
          </a:xfrm>
        </p:spPr>
        <p:txBody>
          <a:bodyPr/>
          <a:lstStyle/>
          <a:p>
            <a:r>
              <a:rPr lang="id-ID" sz="2800" b="1" dirty="0" smtClean="0">
                <a:latin typeface="Arial" pitchFamily="34" charset="0"/>
                <a:cs typeface="Arial" pitchFamily="34" charset="0"/>
              </a:rPr>
              <a:t>ISU DAN LIMITASI</a:t>
            </a:r>
            <a:endParaRPr lang="en-US" sz="2800" b="1" dirty="0">
              <a:latin typeface="Arial" pitchFamily="34" charset="0"/>
              <a:cs typeface="Arial" pitchFamily="34" charset="0"/>
            </a:endParaRPr>
          </a:p>
        </p:txBody>
      </p:sp>
      <p:sp>
        <p:nvSpPr>
          <p:cNvPr id="60419" name="Rectangle 3"/>
          <p:cNvSpPr>
            <a:spLocks noGrp="1" noChangeArrowheads="1"/>
          </p:cNvSpPr>
          <p:nvPr>
            <p:ph type="body" idx="1"/>
          </p:nvPr>
        </p:nvSpPr>
        <p:spPr>
          <a:xfrm>
            <a:off x="1857356" y="1571612"/>
            <a:ext cx="7286644" cy="4429156"/>
          </a:xfrm>
        </p:spPr>
        <p:txBody>
          <a:bodyPr/>
          <a:lstStyle/>
          <a:p>
            <a:pPr>
              <a:lnSpc>
                <a:spcPct val="80000"/>
              </a:lnSpc>
            </a:pPr>
            <a:r>
              <a:rPr lang="id-ID" altLang="ko-KR" sz="2400" dirty="0" smtClean="0">
                <a:solidFill>
                  <a:srgbClr val="000000"/>
                </a:solidFill>
                <a:latin typeface="Verdana" pitchFamily="34" charset="0"/>
                <a:ea typeface="굴림" charset="-127"/>
              </a:rPr>
              <a:t>Pendekatan ini mengasumsikan bahwa pengeluaran untuk memperbaiki atau mengganti fungsi ekosistem merupakan pengukuran yang valid untuk mengukur manfaat yang disediakan SDAL, padahal biaya bukan merupakan pengukuran yang akurat untuk benefit.</a:t>
            </a:r>
          </a:p>
          <a:p>
            <a:pPr>
              <a:lnSpc>
                <a:spcPct val="80000"/>
              </a:lnSpc>
            </a:pPr>
            <a:endParaRPr lang="id-ID" sz="2000" dirty="0" smtClean="0">
              <a:solidFill>
                <a:srgbClr val="000000"/>
              </a:solidFill>
              <a:latin typeface="Verdana" pitchFamily="34" charset="0"/>
              <a:ea typeface="굴림" charset="-127"/>
            </a:endParaRPr>
          </a:p>
          <a:p>
            <a:pPr>
              <a:lnSpc>
                <a:spcPct val="80000"/>
              </a:lnSpc>
            </a:pPr>
            <a:r>
              <a:rPr lang="id-ID" sz="2400" dirty="0" smtClean="0">
                <a:solidFill>
                  <a:srgbClr val="000000"/>
                </a:solidFill>
                <a:latin typeface="Verdana" pitchFamily="34" charset="0"/>
                <a:ea typeface="굴림" charset="-127"/>
              </a:rPr>
              <a:t>Metode ini tidak mempertimbangkan preferensi sosial untuk jasa lingkungan atau perilaku individual dalam kondisi ketiadaan jasa SDAL tersebut, padahal seharusnya juga dimasukkan sebagai sumber terakhir dalam menilai jasa lingkungan</a:t>
            </a:r>
            <a:endParaRPr lang="en-US" sz="2400"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57356" y="285728"/>
            <a:ext cx="6934200" cy="715963"/>
          </a:xfrm>
        </p:spPr>
        <p:txBody>
          <a:bodyPr/>
          <a:lstStyle/>
          <a:p>
            <a:r>
              <a:rPr lang="id-ID" sz="2800" b="1" dirty="0" smtClean="0">
                <a:latin typeface="Arial" pitchFamily="34" charset="0"/>
                <a:cs typeface="Arial" pitchFamily="34" charset="0"/>
              </a:rPr>
              <a:t>ISU DAN LIMITASI (2)</a:t>
            </a:r>
            <a:endParaRPr lang="en-US" sz="2800" b="1" dirty="0">
              <a:latin typeface="Arial" pitchFamily="34" charset="0"/>
              <a:cs typeface="Arial" pitchFamily="34" charset="0"/>
            </a:endParaRPr>
          </a:p>
        </p:txBody>
      </p:sp>
      <p:sp>
        <p:nvSpPr>
          <p:cNvPr id="60419" name="Rectangle 3"/>
          <p:cNvSpPr>
            <a:spLocks noGrp="1" noChangeArrowheads="1"/>
          </p:cNvSpPr>
          <p:nvPr>
            <p:ph type="body" idx="1"/>
          </p:nvPr>
        </p:nvSpPr>
        <p:spPr>
          <a:xfrm>
            <a:off x="1857356" y="1500174"/>
            <a:ext cx="7286644" cy="4929222"/>
          </a:xfrm>
        </p:spPr>
        <p:txBody>
          <a:bodyPr/>
          <a:lstStyle/>
          <a:p>
            <a:pPr>
              <a:lnSpc>
                <a:spcPct val="80000"/>
              </a:lnSpc>
            </a:pPr>
            <a:r>
              <a:rPr lang="id-ID" altLang="ko-KR" sz="2400" dirty="0" smtClean="0">
                <a:solidFill>
                  <a:srgbClr val="000000"/>
                </a:solidFill>
                <a:latin typeface="Verdana" pitchFamily="34" charset="0"/>
                <a:ea typeface="굴림" charset="-127"/>
              </a:rPr>
              <a:t>Metode ini bisa saja inkonsistensi karena beberapa kebijakan lingkungan dan regulasi berdasarkan perbandingan  </a:t>
            </a:r>
            <a:r>
              <a:rPr lang="id-ID" altLang="ko-KR" sz="2400" i="1" dirty="0" smtClean="0">
                <a:solidFill>
                  <a:srgbClr val="000000"/>
                </a:solidFill>
                <a:latin typeface="Verdana" pitchFamily="34" charset="0"/>
                <a:ea typeface="굴림" charset="-127"/>
              </a:rPr>
              <a:t>benefit </a:t>
            </a:r>
            <a:r>
              <a:rPr lang="id-ID" altLang="ko-KR" sz="2400" dirty="0" smtClean="0">
                <a:solidFill>
                  <a:srgbClr val="000000"/>
                </a:solidFill>
                <a:latin typeface="Verdana" pitchFamily="34" charset="0"/>
                <a:ea typeface="굴림" charset="-127"/>
              </a:rPr>
              <a:t>dan </a:t>
            </a:r>
            <a:r>
              <a:rPr lang="id-ID" altLang="ko-KR" sz="2400" i="1" dirty="0" smtClean="0">
                <a:solidFill>
                  <a:srgbClr val="000000"/>
                </a:solidFill>
                <a:latin typeface="Verdana" pitchFamily="34" charset="0"/>
                <a:ea typeface="굴림" charset="-127"/>
              </a:rPr>
              <a:t>cost</a:t>
            </a:r>
            <a:r>
              <a:rPr lang="id-ID" altLang="ko-KR" sz="2400" dirty="0" smtClean="0">
                <a:solidFill>
                  <a:srgbClr val="000000"/>
                </a:solidFill>
                <a:latin typeface="Verdana" pitchFamily="34" charset="0"/>
                <a:ea typeface="굴림" charset="-127"/>
              </a:rPr>
              <a:t>, khususnya pada tingkat nasional. </a:t>
            </a:r>
            <a:r>
              <a:rPr lang="id-ID" altLang="ko-KR" sz="2400" dirty="0" smtClean="0">
                <a:solidFill>
                  <a:srgbClr val="000000"/>
                </a:solidFill>
                <a:latin typeface="Verdana" pitchFamily="34" charset="0"/>
                <a:ea typeface="굴림" charset="-127"/>
                <a:sym typeface="Wingdings" pitchFamily="2" charset="2"/>
              </a:rPr>
              <a:t> biaya lingkungan dapat melebihi manfaatnya pada masyarakat </a:t>
            </a:r>
            <a:r>
              <a:rPr lang="id-ID" altLang="ko-KR" sz="2400" dirty="0" smtClean="0">
                <a:solidFill>
                  <a:srgbClr val="000099"/>
                </a:solidFill>
                <a:latin typeface="Verdana" pitchFamily="34" charset="0"/>
                <a:ea typeface="굴림" charset="-127"/>
                <a:sym typeface="Wingdings" pitchFamily="2" charset="2"/>
              </a:rPr>
              <a:t>atau </a:t>
            </a:r>
            <a:r>
              <a:rPr lang="id-ID" altLang="ko-KR" sz="2400" dirty="0" smtClean="0">
                <a:solidFill>
                  <a:srgbClr val="000000"/>
                </a:solidFill>
                <a:latin typeface="Verdana" pitchFamily="34" charset="0"/>
                <a:ea typeface="굴림" charset="-127"/>
                <a:sym typeface="Wingdings" pitchFamily="2" charset="2"/>
              </a:rPr>
              <a:t>biaya yang sudah dikeluarkan untuk perlindungan SDAL akan menyebabkan manfaat dari SDAL menjadi </a:t>
            </a:r>
            <a:r>
              <a:rPr lang="id-ID" altLang="ko-KR" sz="2400" i="1" dirty="0" smtClean="0">
                <a:solidFill>
                  <a:srgbClr val="000000"/>
                </a:solidFill>
                <a:latin typeface="Verdana" pitchFamily="34" charset="0"/>
                <a:ea typeface="굴림" charset="-127"/>
                <a:sym typeface="Wingdings" pitchFamily="2" charset="2"/>
              </a:rPr>
              <a:t>under estimate</a:t>
            </a:r>
            <a:endParaRPr lang="en-US" altLang="ko-KR" sz="2400" dirty="0">
              <a:solidFill>
                <a:srgbClr val="000000"/>
              </a:solidFill>
              <a:latin typeface="Verdana" pitchFamily="34" charset="0"/>
              <a:ea typeface="굴림" charset="-127"/>
            </a:endParaRPr>
          </a:p>
          <a:p>
            <a:pPr>
              <a:lnSpc>
                <a:spcPct val="80000"/>
              </a:lnSpc>
            </a:pPr>
            <a:endParaRPr lang="en-US" altLang="ko-KR" sz="2000" dirty="0">
              <a:solidFill>
                <a:srgbClr val="000000"/>
              </a:solidFill>
              <a:latin typeface="Verdana" pitchFamily="34" charset="0"/>
              <a:ea typeface="굴림" charset="-127"/>
            </a:endParaRPr>
          </a:p>
          <a:p>
            <a:pPr>
              <a:lnSpc>
                <a:spcPct val="80000"/>
              </a:lnSpc>
            </a:pPr>
            <a:r>
              <a:rPr lang="id-ID" altLang="ko-KR" sz="2400" dirty="0" smtClean="0">
                <a:solidFill>
                  <a:srgbClr val="000000"/>
                </a:solidFill>
                <a:latin typeface="Verdana" pitchFamily="34" charset="0"/>
                <a:ea typeface="굴림" charset="-127"/>
              </a:rPr>
              <a:t>Untuk metode </a:t>
            </a:r>
            <a:r>
              <a:rPr lang="id-ID" altLang="ko-KR" sz="2400" i="1" dirty="0" smtClean="0">
                <a:solidFill>
                  <a:srgbClr val="000000"/>
                </a:solidFill>
                <a:latin typeface="Verdana" pitchFamily="34" charset="0"/>
                <a:ea typeface="굴림" charset="-127"/>
              </a:rPr>
              <a:t>substitute cost </a:t>
            </a:r>
            <a:r>
              <a:rPr lang="id-ID" altLang="ko-KR" sz="2400" dirty="0" smtClean="0">
                <a:solidFill>
                  <a:srgbClr val="000000"/>
                </a:solidFill>
                <a:latin typeface="Verdana" pitchFamily="34" charset="0"/>
                <a:ea typeface="굴림" charset="-127"/>
              </a:rPr>
              <a:t> </a:t>
            </a:r>
            <a:r>
              <a:rPr lang="id-ID" altLang="ko-KR" sz="2400" dirty="0" smtClean="0">
                <a:solidFill>
                  <a:srgbClr val="000000"/>
                </a:solidFill>
                <a:latin typeface="Verdana" pitchFamily="34" charset="0"/>
                <a:ea typeface="굴림" charset="-127"/>
                <a:sym typeface="Wingdings" pitchFamily="2" charset="2"/>
              </a:rPr>
              <a:t> barang substitusi biasanya tidak akan sama tipe manfaatnya dengan barang/jasa SDAL  </a:t>
            </a:r>
            <a:r>
              <a:rPr lang="id-ID" altLang="ko-KR" sz="2400" dirty="0" smtClean="0">
                <a:solidFill>
                  <a:srgbClr val="000099"/>
                </a:solidFill>
                <a:latin typeface="Verdana" pitchFamily="34" charset="0"/>
                <a:ea typeface="굴림" charset="-127"/>
                <a:sym typeface="Wingdings" pitchFamily="2" charset="2"/>
              </a:rPr>
              <a:t>memancing ikan di laut akan lebih mengasyikkan dibanding memancing ikan di kolam</a:t>
            </a:r>
            <a:r>
              <a:rPr lang="en-US" altLang="ko-KR" sz="2400" dirty="0" smtClean="0">
                <a:solidFill>
                  <a:srgbClr val="000099"/>
                </a:solidFill>
                <a:latin typeface="Verdana" pitchFamily="34" charset="0"/>
                <a:ea typeface="굴림" charset="-127"/>
              </a:rPr>
              <a:t>. </a:t>
            </a:r>
            <a:endParaRPr lang="en-US" sz="2400" dirty="0">
              <a:solidFill>
                <a:srgbClr val="00009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57356" y="285728"/>
            <a:ext cx="6934200" cy="715963"/>
          </a:xfrm>
        </p:spPr>
        <p:txBody>
          <a:bodyPr/>
          <a:lstStyle/>
          <a:p>
            <a:r>
              <a:rPr lang="id-ID" sz="2800" b="1" dirty="0" smtClean="0">
                <a:latin typeface="Arial" pitchFamily="34" charset="0"/>
                <a:cs typeface="Arial" pitchFamily="34" charset="0"/>
              </a:rPr>
              <a:t>ISU DAN LIMITASI (3)</a:t>
            </a:r>
            <a:endParaRPr lang="en-US" sz="2800" b="1" dirty="0">
              <a:latin typeface="Arial" pitchFamily="34" charset="0"/>
              <a:cs typeface="Arial" pitchFamily="34" charset="0"/>
            </a:endParaRPr>
          </a:p>
        </p:txBody>
      </p:sp>
      <p:sp>
        <p:nvSpPr>
          <p:cNvPr id="60419" name="Rectangle 3"/>
          <p:cNvSpPr>
            <a:spLocks noGrp="1" noChangeArrowheads="1"/>
          </p:cNvSpPr>
          <p:nvPr>
            <p:ph type="body" idx="1"/>
          </p:nvPr>
        </p:nvSpPr>
        <p:spPr>
          <a:xfrm>
            <a:off x="1981200" y="1905000"/>
            <a:ext cx="6934200" cy="4267200"/>
          </a:xfrm>
        </p:spPr>
        <p:txBody>
          <a:bodyPr/>
          <a:lstStyle/>
          <a:p>
            <a:pPr>
              <a:lnSpc>
                <a:spcPct val="80000"/>
              </a:lnSpc>
            </a:pPr>
            <a:r>
              <a:rPr lang="id-ID" altLang="ko-KR" sz="2400" dirty="0" smtClean="0">
                <a:solidFill>
                  <a:srgbClr val="000000"/>
                </a:solidFill>
                <a:latin typeface="Verdana" pitchFamily="34" charset="0"/>
                <a:ea typeface="굴림" charset="-127"/>
              </a:rPr>
              <a:t>Jasa SDAL yang digantikan barangkali hanya merepresentasikan sebagian saja dari nilai jasa SDAL, sehingga manfaat aksi untuk proteksi atau restorasi SDAL bisa menjadi </a:t>
            </a:r>
            <a:r>
              <a:rPr lang="id-ID" altLang="ko-KR" sz="2400" i="1" dirty="0" smtClean="0">
                <a:solidFill>
                  <a:srgbClr val="000000"/>
                </a:solidFill>
                <a:latin typeface="Verdana" pitchFamily="34" charset="0"/>
                <a:ea typeface="굴림" charset="-127"/>
              </a:rPr>
              <a:t>undervalue</a:t>
            </a:r>
            <a:r>
              <a:rPr lang="id-ID" altLang="ko-KR" sz="2400" dirty="0" smtClean="0">
                <a:solidFill>
                  <a:srgbClr val="000000"/>
                </a:solidFill>
                <a:latin typeface="Verdana" pitchFamily="34" charset="0"/>
                <a:ea typeface="굴림" charset="-127"/>
              </a:rPr>
              <a:t>.</a:t>
            </a:r>
            <a:r>
              <a:rPr lang="en-US" altLang="ko-KR" sz="2400" dirty="0" smtClean="0">
                <a:solidFill>
                  <a:srgbClr val="000000"/>
                </a:solidFill>
                <a:latin typeface="Verdana" pitchFamily="34" charset="0"/>
                <a:ea typeface="굴림" charset="-127"/>
              </a:rPr>
              <a:t> </a:t>
            </a:r>
            <a:endParaRPr lang="id-ID" altLang="ko-KR" sz="2400" dirty="0" smtClean="0">
              <a:solidFill>
                <a:srgbClr val="000000"/>
              </a:solidFill>
              <a:latin typeface="Verdana" pitchFamily="34" charset="0"/>
              <a:ea typeface="굴림" charset="-127"/>
            </a:endParaRPr>
          </a:p>
          <a:p>
            <a:pPr>
              <a:lnSpc>
                <a:spcPct val="80000"/>
              </a:lnSpc>
            </a:pPr>
            <a:endParaRPr lang="id-ID" sz="2400" dirty="0" smtClean="0">
              <a:solidFill>
                <a:srgbClr val="000000"/>
              </a:solidFill>
              <a:latin typeface="Verdana" pitchFamily="34" charset="0"/>
              <a:ea typeface="굴림" charset="-127"/>
            </a:endParaRPr>
          </a:p>
          <a:p>
            <a:pPr>
              <a:lnSpc>
                <a:spcPct val="80000"/>
              </a:lnSpc>
            </a:pPr>
            <a:r>
              <a:rPr lang="id-ID" sz="2400" smtClean="0">
                <a:solidFill>
                  <a:srgbClr val="000000"/>
                </a:solidFill>
                <a:latin typeface="Verdana" pitchFamily="34" charset="0"/>
                <a:ea typeface="굴림" charset="-127"/>
              </a:rPr>
              <a:t>Pendekatan hanya dapat digunakan apabila proyek telah diimplementasikan </a:t>
            </a:r>
            <a:r>
              <a:rPr lang="id-ID" sz="2400" smtClean="0">
                <a:solidFill>
                  <a:srgbClr val="000099"/>
                </a:solidFill>
                <a:latin typeface="Verdana" pitchFamily="34" charset="0"/>
                <a:ea typeface="굴림" charset="-127"/>
              </a:rPr>
              <a:t>atau </a:t>
            </a:r>
            <a:r>
              <a:rPr lang="id-ID" sz="2400" smtClean="0">
                <a:solidFill>
                  <a:srgbClr val="000000"/>
                </a:solidFill>
                <a:latin typeface="Verdana" pitchFamily="34" charset="0"/>
                <a:ea typeface="굴림" charset="-127"/>
              </a:rPr>
              <a:t>jika masyrakat telah memperlihatkan WTP mereka terhadap suatu proyek dengan berbagai cara, seperti setuju membiayai proyek jika tidak ada indikasi bahwa nilai SDAL lebih besar dari estimasi biaya proyek </a:t>
            </a:r>
            <a:endParaRPr lang="en-US" sz="2000" dirty="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643182"/>
            <a:ext cx="7810528" cy="2952760"/>
          </a:xfrm>
        </p:spPr>
        <p:txBody>
          <a:bodyPr/>
          <a:lstStyle/>
          <a:p>
            <a:r>
              <a:rPr lang="id-ID" sz="8800" b="1" dirty="0" smtClean="0">
                <a:ln>
                  <a:solidFill>
                    <a:srgbClr val="FF99CC"/>
                  </a:solidFill>
                </a:ln>
                <a:solidFill>
                  <a:srgbClr val="000099"/>
                </a:solidFill>
                <a:effectLst>
                  <a:outerShdw blurRad="38100" dist="38100" dir="2700000" algn="tl">
                    <a:srgbClr val="000000">
                      <a:alpha val="43137"/>
                    </a:srgbClr>
                  </a:outerShdw>
                </a:effectLst>
              </a:rPr>
              <a:t>TERIMAKASIH</a:t>
            </a:r>
            <a:endParaRPr lang="id-ID" sz="8800" b="1" dirty="0">
              <a:ln>
                <a:solidFill>
                  <a:srgbClr val="FF99CC"/>
                </a:solidFill>
              </a:ln>
              <a:solidFill>
                <a:srgbClr val="000099"/>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57356" y="285728"/>
            <a:ext cx="6934200" cy="715963"/>
          </a:xfrm>
        </p:spPr>
        <p:txBody>
          <a:bodyPr/>
          <a:lstStyle/>
          <a:p>
            <a:r>
              <a:rPr lang="id-ID" sz="2800" b="1" dirty="0" smtClean="0">
                <a:latin typeface="Arial" pitchFamily="34" charset="0"/>
                <a:cs typeface="Arial" pitchFamily="34" charset="0"/>
              </a:rPr>
              <a:t>PENDAHULUAN</a:t>
            </a:r>
            <a:endParaRPr lang="en-US" sz="2800" b="1" dirty="0">
              <a:latin typeface="Arial" pitchFamily="34" charset="0"/>
              <a:cs typeface="Arial" pitchFamily="34" charset="0"/>
            </a:endParaRPr>
          </a:p>
        </p:txBody>
      </p:sp>
      <p:sp>
        <p:nvSpPr>
          <p:cNvPr id="60419" name="Rectangle 3"/>
          <p:cNvSpPr>
            <a:spLocks noGrp="1" noChangeArrowheads="1"/>
          </p:cNvSpPr>
          <p:nvPr>
            <p:ph type="body" idx="1"/>
          </p:nvPr>
        </p:nvSpPr>
        <p:spPr>
          <a:xfrm>
            <a:off x="1857356" y="1357298"/>
            <a:ext cx="7286644" cy="5286412"/>
          </a:xfrm>
        </p:spPr>
        <p:txBody>
          <a:bodyPr/>
          <a:lstStyle/>
          <a:p>
            <a:pPr>
              <a:lnSpc>
                <a:spcPct val="80000"/>
              </a:lnSpc>
            </a:pPr>
            <a:r>
              <a:rPr lang="id-ID" altLang="ko-KR" sz="2400" dirty="0" smtClean="0">
                <a:solidFill>
                  <a:srgbClr val="000000"/>
                </a:solidFill>
                <a:latin typeface="Arial" pitchFamily="34" charset="0"/>
                <a:ea typeface="굴림" charset="-127"/>
                <a:cs typeface="Arial" pitchFamily="34" charset="0"/>
              </a:rPr>
              <a:t>Metode </a:t>
            </a:r>
            <a:r>
              <a:rPr lang="id-ID" altLang="ko-KR" sz="2400" i="1" dirty="0" smtClean="0">
                <a:solidFill>
                  <a:srgbClr val="000099"/>
                </a:solidFill>
                <a:latin typeface="Arial" pitchFamily="34" charset="0"/>
                <a:ea typeface="굴림" charset="-127"/>
                <a:cs typeface="Arial" pitchFamily="34" charset="0"/>
              </a:rPr>
              <a:t>damage cost avoided, replacement cost, dan substitute cost </a:t>
            </a:r>
            <a:r>
              <a:rPr lang="id-ID" altLang="ko-KR" sz="2400" dirty="0" smtClean="0">
                <a:solidFill>
                  <a:srgbClr val="000000"/>
                </a:solidFill>
                <a:latin typeface="Arial" pitchFamily="34" charset="0"/>
                <a:ea typeface="굴림" charset="-127"/>
                <a:cs typeface="Arial" pitchFamily="34" charset="0"/>
              </a:rPr>
              <a:t>merupakan metode yang mengestimasi nilai kerusakan jasa ekosistem berdasarkan biaya untuk menghindari kerusakan, biaya mengganti jasa ekosistem, dan biaya untuk mensubstitusi jasa lingkungan.</a:t>
            </a:r>
            <a:endParaRPr lang="en-US" altLang="ko-KR" sz="2400" dirty="0">
              <a:solidFill>
                <a:srgbClr val="000000"/>
              </a:solidFill>
              <a:latin typeface="Arial" pitchFamily="34" charset="0"/>
              <a:ea typeface="굴림" charset="-127"/>
              <a:cs typeface="Arial" pitchFamily="34" charset="0"/>
            </a:endParaRPr>
          </a:p>
          <a:p>
            <a:pPr>
              <a:lnSpc>
                <a:spcPct val="80000"/>
              </a:lnSpc>
            </a:pPr>
            <a:endParaRPr lang="en-US" altLang="ko-KR" sz="1100" dirty="0">
              <a:solidFill>
                <a:srgbClr val="000000"/>
              </a:solidFill>
              <a:latin typeface="Arial" pitchFamily="34" charset="0"/>
              <a:ea typeface="굴림" charset="-127"/>
              <a:cs typeface="Arial" pitchFamily="34" charset="0"/>
            </a:endParaRPr>
          </a:p>
          <a:p>
            <a:pPr>
              <a:lnSpc>
                <a:spcPct val="80000"/>
              </a:lnSpc>
            </a:pPr>
            <a:r>
              <a:rPr lang="id-ID" altLang="ko-KR" sz="2400" dirty="0" smtClean="0">
                <a:solidFill>
                  <a:srgbClr val="000000"/>
                </a:solidFill>
                <a:latin typeface="Arial" pitchFamily="34" charset="0"/>
                <a:ea typeface="굴림" charset="-127"/>
                <a:cs typeface="Arial" pitchFamily="34" charset="0"/>
              </a:rPr>
              <a:t>Metode ini menyajikan pendugaan nilai pelayanan jasa ekosistem berdasarkan asumsi bahwa masyarakat mengeluarkan biaya untuk menghindar dari kerusakan atau mengganti jasa ekosistem yang hilang, sehingga jasa tersebut berharga paling tidak sebanyak yang mereka bayar untuk menggantikannya </a:t>
            </a:r>
            <a:r>
              <a:rPr lang="id-ID" altLang="ko-KR" sz="2400" dirty="0" smtClean="0">
                <a:solidFill>
                  <a:srgbClr val="FF0000"/>
                </a:solidFill>
                <a:latin typeface="Arial" pitchFamily="34" charset="0"/>
                <a:ea typeface="굴림" charset="-127"/>
                <a:cs typeface="Arial" pitchFamily="34" charset="0"/>
                <a:sym typeface="Wingdings" pitchFamily="2" charset="2"/>
              </a:rPr>
              <a:t></a:t>
            </a:r>
            <a:r>
              <a:rPr lang="id-ID" altLang="ko-KR" sz="2400" dirty="0" smtClean="0">
                <a:solidFill>
                  <a:srgbClr val="000000"/>
                </a:solidFill>
                <a:latin typeface="Arial" pitchFamily="34" charset="0"/>
                <a:ea typeface="굴림" charset="-127"/>
                <a:cs typeface="Arial" pitchFamily="34" charset="0"/>
                <a:sym typeface="Wingdings" pitchFamily="2" charset="2"/>
              </a:rPr>
              <a:t> berdasarkan asumsi bahwa nilai kerusakan SDAL sebanding dengan biaya pencegahan, biaya mengganti dan mensubstitusi SDAl tersebut</a:t>
            </a:r>
            <a:endParaRPr lang="en-US" sz="2400" dirty="0">
              <a:solidFill>
                <a:srgbClr val="000000"/>
              </a:solidFill>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57356" y="285728"/>
            <a:ext cx="6934200" cy="715963"/>
          </a:xfrm>
        </p:spPr>
        <p:txBody>
          <a:bodyPr/>
          <a:lstStyle/>
          <a:p>
            <a:r>
              <a:rPr lang="id-ID" sz="2800" b="1" dirty="0" smtClean="0">
                <a:latin typeface="Arial" pitchFamily="34" charset="0"/>
                <a:cs typeface="Arial" pitchFamily="34" charset="0"/>
              </a:rPr>
              <a:t>DEFINISI</a:t>
            </a:r>
            <a:endParaRPr lang="en-US" sz="2800" b="1" dirty="0">
              <a:latin typeface="Arial" pitchFamily="34" charset="0"/>
              <a:cs typeface="Arial" pitchFamily="34" charset="0"/>
            </a:endParaRPr>
          </a:p>
        </p:txBody>
      </p:sp>
      <p:sp>
        <p:nvSpPr>
          <p:cNvPr id="60419" name="Rectangle 3"/>
          <p:cNvSpPr>
            <a:spLocks noGrp="1" noChangeArrowheads="1"/>
          </p:cNvSpPr>
          <p:nvPr>
            <p:ph type="body" idx="1"/>
          </p:nvPr>
        </p:nvSpPr>
        <p:spPr>
          <a:xfrm>
            <a:off x="1857356" y="1357298"/>
            <a:ext cx="7072362" cy="5214974"/>
          </a:xfrm>
        </p:spPr>
        <p:txBody>
          <a:bodyPr/>
          <a:lstStyle/>
          <a:p>
            <a:pPr>
              <a:lnSpc>
                <a:spcPct val="80000"/>
              </a:lnSpc>
            </a:pPr>
            <a:r>
              <a:rPr lang="id-ID" altLang="ko-KR" sz="2000" b="1" dirty="0" smtClean="0">
                <a:solidFill>
                  <a:srgbClr val="000099"/>
                </a:solidFill>
                <a:latin typeface="Verdana" pitchFamily="34" charset="0"/>
                <a:ea typeface="굴림" charset="-127"/>
              </a:rPr>
              <a:t>AVOIDED COST</a:t>
            </a:r>
            <a:endParaRPr lang="en-US" altLang="ko-KR" sz="2000" b="1" dirty="0">
              <a:solidFill>
                <a:srgbClr val="000099"/>
              </a:solidFill>
              <a:latin typeface="Verdana" pitchFamily="34" charset="0"/>
              <a:ea typeface="굴림" charset="-127"/>
            </a:endParaRPr>
          </a:p>
          <a:p>
            <a:pPr>
              <a:lnSpc>
                <a:spcPct val="80000"/>
              </a:lnSpc>
              <a:buNone/>
            </a:pPr>
            <a:r>
              <a:rPr lang="id-ID" altLang="ko-KR" sz="2000" dirty="0" smtClean="0">
                <a:solidFill>
                  <a:srgbClr val="000000"/>
                </a:solidFill>
                <a:latin typeface="Verdana" pitchFamily="34" charset="0"/>
                <a:ea typeface="굴림" charset="-127"/>
              </a:rPr>
              <a:t>	Biaya yang dihindari dikeluarkan dengan cara mengeluarkan biaya untuk </a:t>
            </a:r>
            <a:r>
              <a:rPr lang="id-ID" altLang="ko-KR" sz="2000" i="1" dirty="0" smtClean="0">
                <a:solidFill>
                  <a:srgbClr val="000000"/>
                </a:solidFill>
                <a:latin typeface="Verdana" pitchFamily="34" charset="0"/>
                <a:ea typeface="굴림" charset="-127"/>
              </a:rPr>
              <a:t>preventive</a:t>
            </a:r>
          </a:p>
          <a:p>
            <a:pPr>
              <a:lnSpc>
                <a:spcPct val="80000"/>
              </a:lnSpc>
              <a:buNone/>
            </a:pPr>
            <a:endParaRPr lang="en-US" altLang="ko-KR" sz="1100" b="1" dirty="0">
              <a:solidFill>
                <a:srgbClr val="000000"/>
              </a:solidFill>
              <a:latin typeface="Verdana" pitchFamily="34" charset="0"/>
              <a:ea typeface="굴림" charset="-127"/>
            </a:endParaRPr>
          </a:p>
          <a:p>
            <a:pPr>
              <a:lnSpc>
                <a:spcPct val="80000"/>
              </a:lnSpc>
            </a:pPr>
            <a:r>
              <a:rPr lang="id-ID" altLang="ko-KR" sz="2000" b="1" dirty="0" smtClean="0">
                <a:solidFill>
                  <a:srgbClr val="000099"/>
                </a:solidFill>
                <a:latin typeface="Verdana" pitchFamily="34" charset="0"/>
                <a:ea typeface="굴림" charset="-127"/>
              </a:rPr>
              <a:t>REPLACEMENT COST</a:t>
            </a:r>
          </a:p>
          <a:p>
            <a:pPr>
              <a:lnSpc>
                <a:spcPct val="80000"/>
              </a:lnSpc>
              <a:buNone/>
            </a:pPr>
            <a:r>
              <a:rPr lang="id-ID" altLang="ko-KR" sz="2000" dirty="0" smtClean="0">
                <a:solidFill>
                  <a:srgbClr val="000099"/>
                </a:solidFill>
                <a:latin typeface="Verdana" pitchFamily="34" charset="0"/>
                <a:ea typeface="굴림" charset="-127"/>
              </a:rPr>
              <a:t>	</a:t>
            </a:r>
            <a:r>
              <a:rPr lang="id-ID" altLang="ko-KR" sz="2000" dirty="0" smtClean="0">
                <a:solidFill>
                  <a:srgbClr val="000000"/>
                </a:solidFill>
                <a:latin typeface="Verdana" pitchFamily="34" charset="0"/>
                <a:ea typeface="굴림" charset="-127"/>
              </a:rPr>
              <a:t>Biaya yang diguakan untuk mengganti aset pada harga sekarang </a:t>
            </a:r>
            <a:r>
              <a:rPr lang="id-ID" altLang="ko-KR" sz="2000" dirty="0" smtClean="0">
                <a:solidFill>
                  <a:srgbClr val="000000"/>
                </a:solidFill>
                <a:latin typeface="Verdana" pitchFamily="34" charset="0"/>
                <a:ea typeface="굴림" charset="-127"/>
                <a:sym typeface="Wingdings" pitchFamily="2" charset="2"/>
              </a:rPr>
              <a:t> </a:t>
            </a:r>
            <a:r>
              <a:rPr lang="id-ID" altLang="ko-KR" sz="2000" b="1" dirty="0" smtClean="0">
                <a:solidFill>
                  <a:srgbClr val="FF0000"/>
                </a:solidFill>
                <a:latin typeface="Verdana" pitchFamily="34" charset="0"/>
                <a:ea typeface="굴림" charset="-127"/>
                <a:sym typeface="Wingdings" pitchFamily="2" charset="2"/>
              </a:rPr>
              <a:t>JIKA</a:t>
            </a:r>
            <a:r>
              <a:rPr lang="id-ID" altLang="ko-KR" sz="2000" dirty="0" smtClean="0">
                <a:solidFill>
                  <a:srgbClr val="000000"/>
                </a:solidFill>
                <a:latin typeface="Verdana" pitchFamily="34" charset="0"/>
                <a:ea typeface="굴림" charset="-127"/>
                <a:sym typeface="Wingdings" pitchFamily="2" charset="2"/>
              </a:rPr>
              <a:t> biaya menggantikan aset pada kondisi fisik sekarang lebih rendah dari biaya menggantikan aset pada level </a:t>
            </a:r>
            <a:r>
              <a:rPr lang="id-ID" altLang="ko-KR" sz="2000" i="1" dirty="0" smtClean="0">
                <a:solidFill>
                  <a:srgbClr val="000000"/>
                </a:solidFill>
                <a:latin typeface="Verdana" pitchFamily="34" charset="0"/>
                <a:ea typeface="굴림" charset="-127"/>
                <a:sym typeface="Wingdings" pitchFamily="2" charset="2"/>
              </a:rPr>
              <a:t>services </a:t>
            </a:r>
            <a:r>
              <a:rPr lang="id-ID" altLang="ko-KR" sz="2000" dirty="0" smtClean="0">
                <a:solidFill>
                  <a:srgbClr val="000000"/>
                </a:solidFill>
                <a:latin typeface="Verdana" pitchFamily="34" charset="0"/>
                <a:ea typeface="굴림" charset="-127"/>
                <a:sym typeface="Wingdings" pitchFamily="2" charset="2"/>
              </a:rPr>
              <a:t>yang dinikmati pada kondisi awal terbaik, maka aset berada dalam kondisi jelek sehingga kemungkinan tidak dapat digantikan oleh pihak yang di klaim</a:t>
            </a:r>
            <a:endParaRPr lang="en-US" altLang="ko-KR" sz="2000" dirty="0">
              <a:solidFill>
                <a:srgbClr val="000000"/>
              </a:solidFill>
              <a:latin typeface="Verdana" pitchFamily="34" charset="0"/>
              <a:ea typeface="굴림" charset="-127"/>
            </a:endParaRPr>
          </a:p>
          <a:p>
            <a:pPr>
              <a:lnSpc>
                <a:spcPct val="80000"/>
              </a:lnSpc>
            </a:pPr>
            <a:endParaRPr lang="en-US" altLang="ko-KR" sz="1100" dirty="0">
              <a:solidFill>
                <a:srgbClr val="000000"/>
              </a:solidFill>
              <a:latin typeface="Verdana" pitchFamily="34" charset="0"/>
              <a:ea typeface="굴림" charset="-127"/>
            </a:endParaRPr>
          </a:p>
          <a:p>
            <a:pPr>
              <a:lnSpc>
                <a:spcPct val="80000"/>
              </a:lnSpc>
            </a:pPr>
            <a:r>
              <a:rPr lang="id-ID" altLang="ko-KR" sz="2000" b="1" dirty="0" smtClean="0">
                <a:solidFill>
                  <a:srgbClr val="000099"/>
                </a:solidFill>
                <a:latin typeface="Verdana" pitchFamily="34" charset="0"/>
                <a:ea typeface="굴림" charset="-127"/>
              </a:rPr>
              <a:t>SUBSTITUTE COST</a:t>
            </a:r>
          </a:p>
          <a:p>
            <a:pPr>
              <a:lnSpc>
                <a:spcPct val="80000"/>
              </a:lnSpc>
              <a:buNone/>
            </a:pPr>
            <a:r>
              <a:rPr lang="id-ID" altLang="ko-KR" sz="2000" dirty="0" smtClean="0">
                <a:solidFill>
                  <a:srgbClr val="000000"/>
                </a:solidFill>
                <a:latin typeface="Verdana" pitchFamily="34" charset="0"/>
                <a:ea typeface="굴림" charset="-127"/>
              </a:rPr>
              <a:t>	Biaya yang dikeluarkan u/ mensubstitusi barang dan jasa yang hilang akibat kerusakan lingkungan (bisa dengan menggunakan teknologi) </a:t>
            </a:r>
            <a:r>
              <a:rPr lang="id-ID" altLang="ko-KR" sz="2000" dirty="0" smtClean="0">
                <a:solidFill>
                  <a:srgbClr val="000000"/>
                </a:solidFill>
                <a:latin typeface="Verdana" pitchFamily="34" charset="0"/>
                <a:ea typeface="굴림" charset="-127"/>
                <a:sym typeface="Wingdings" pitchFamily="2" charset="2"/>
              </a:rPr>
              <a:t> substitusi ini sebaiknya ahrus sama atau lebih baik dari kondisi yang ada</a:t>
            </a:r>
            <a:endParaRPr lang="en-US" sz="2000" dirty="0">
              <a:solidFill>
                <a:srgbClr val="000000"/>
              </a:solidFill>
            </a:endParaRPr>
          </a:p>
          <a:p>
            <a:pPr>
              <a:lnSpc>
                <a:spcPct val="80000"/>
              </a:lnSpc>
            </a:pPr>
            <a:endParaRPr lang="en-US" sz="2000"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57356" y="285728"/>
            <a:ext cx="6934200" cy="715963"/>
          </a:xfrm>
        </p:spPr>
        <p:txBody>
          <a:bodyPr/>
          <a:lstStyle/>
          <a:p>
            <a:r>
              <a:rPr lang="id-ID" sz="2800" b="1" dirty="0" smtClean="0">
                <a:latin typeface="Arial" pitchFamily="34" charset="0"/>
                <a:cs typeface="Arial" pitchFamily="34" charset="0"/>
              </a:rPr>
              <a:t>CONTOH APLIKASI KASUS</a:t>
            </a:r>
            <a:endParaRPr lang="en-US" sz="2800" b="1" dirty="0">
              <a:latin typeface="Arial" pitchFamily="34" charset="0"/>
              <a:cs typeface="Arial" pitchFamily="34" charset="0"/>
            </a:endParaRPr>
          </a:p>
        </p:txBody>
      </p:sp>
      <p:sp>
        <p:nvSpPr>
          <p:cNvPr id="60419" name="Rectangle 3"/>
          <p:cNvSpPr>
            <a:spLocks noGrp="1" noChangeArrowheads="1"/>
          </p:cNvSpPr>
          <p:nvPr>
            <p:ph type="body" idx="1"/>
          </p:nvPr>
        </p:nvSpPr>
        <p:spPr>
          <a:xfrm>
            <a:off x="1928794" y="1500174"/>
            <a:ext cx="7000924" cy="4267200"/>
          </a:xfrm>
        </p:spPr>
        <p:txBody>
          <a:bodyPr/>
          <a:lstStyle/>
          <a:p>
            <a:pPr>
              <a:lnSpc>
                <a:spcPct val="80000"/>
              </a:lnSpc>
            </a:pPr>
            <a:r>
              <a:rPr lang="id-ID" altLang="ko-KR" sz="2000" dirty="0" smtClean="0">
                <a:solidFill>
                  <a:srgbClr val="000000"/>
                </a:solidFill>
                <a:latin typeface="Verdana" pitchFamily="34" charset="0"/>
                <a:ea typeface="굴림" charset="-127"/>
              </a:rPr>
              <a:t>Penilaian peningkatan kualitas air dengan menghitung biaya </a:t>
            </a:r>
            <a:r>
              <a:rPr lang="id-ID" altLang="ko-KR" sz="2000" i="1" dirty="0" smtClean="0">
                <a:solidFill>
                  <a:srgbClr val="000000"/>
                </a:solidFill>
                <a:latin typeface="Verdana" pitchFamily="34" charset="0"/>
                <a:ea typeface="굴림" charset="-127"/>
              </a:rPr>
              <a:t>treatment </a:t>
            </a:r>
            <a:r>
              <a:rPr lang="id-ID" altLang="ko-KR" sz="2000" dirty="0" smtClean="0">
                <a:solidFill>
                  <a:srgbClr val="000000"/>
                </a:solidFill>
                <a:latin typeface="Verdana" pitchFamily="34" charset="0"/>
                <a:ea typeface="굴림" charset="-127"/>
              </a:rPr>
              <a:t>emisi </a:t>
            </a:r>
            <a:r>
              <a:rPr lang="id-ID" altLang="ko-KR" sz="2000" i="1" dirty="0" smtClean="0">
                <a:solidFill>
                  <a:srgbClr val="000000"/>
                </a:solidFill>
                <a:latin typeface="Verdana" pitchFamily="34" charset="0"/>
                <a:ea typeface="굴림" charset="-127"/>
              </a:rPr>
              <a:t>effluent</a:t>
            </a:r>
            <a:endParaRPr lang="en-US" altLang="ko-KR" sz="2000" dirty="0">
              <a:solidFill>
                <a:srgbClr val="000000"/>
              </a:solidFill>
              <a:latin typeface="Verdana" pitchFamily="34" charset="0"/>
              <a:ea typeface="굴림" charset="-127"/>
            </a:endParaRPr>
          </a:p>
          <a:p>
            <a:pPr>
              <a:lnSpc>
                <a:spcPct val="80000"/>
              </a:lnSpc>
            </a:pPr>
            <a:endParaRPr lang="en-US" altLang="ko-KR" sz="1100" dirty="0">
              <a:solidFill>
                <a:srgbClr val="000000"/>
              </a:solidFill>
              <a:latin typeface="Verdana" pitchFamily="34" charset="0"/>
              <a:ea typeface="굴림" charset="-127"/>
            </a:endParaRPr>
          </a:p>
          <a:p>
            <a:pPr>
              <a:lnSpc>
                <a:spcPct val="80000"/>
              </a:lnSpc>
            </a:pPr>
            <a:r>
              <a:rPr lang="id-ID" altLang="ko-KR" sz="2000" dirty="0" smtClean="0">
                <a:solidFill>
                  <a:srgbClr val="000000"/>
                </a:solidFill>
                <a:latin typeface="Verdana" pitchFamily="34" charset="0"/>
                <a:ea typeface="굴림" charset="-127"/>
              </a:rPr>
              <a:t>Penilaian jasa proteksi erosi dari hutan atau lahan basah dengan menghitung biaya menghilangkan sedimen erosi dari area </a:t>
            </a:r>
            <a:r>
              <a:rPr lang="id-ID" altLang="ko-KR" sz="2000" i="1" dirty="0" smtClean="0">
                <a:solidFill>
                  <a:srgbClr val="000000"/>
                </a:solidFill>
                <a:latin typeface="Verdana" pitchFamily="34" charset="0"/>
                <a:ea typeface="굴림" charset="-127"/>
              </a:rPr>
              <a:t>downstream</a:t>
            </a:r>
            <a:r>
              <a:rPr lang="id-ID" altLang="ko-KR" sz="2000" dirty="0" smtClean="0">
                <a:solidFill>
                  <a:srgbClr val="000000"/>
                </a:solidFill>
                <a:latin typeface="Verdana" pitchFamily="34" charset="0"/>
                <a:ea typeface="굴림" charset="-127"/>
              </a:rPr>
              <a:t>.</a:t>
            </a:r>
            <a:endParaRPr lang="en-US" altLang="ko-KR" sz="2000" dirty="0">
              <a:solidFill>
                <a:srgbClr val="000000"/>
              </a:solidFill>
              <a:latin typeface="Verdana" pitchFamily="34" charset="0"/>
              <a:ea typeface="굴림" charset="-127"/>
            </a:endParaRPr>
          </a:p>
          <a:p>
            <a:pPr>
              <a:lnSpc>
                <a:spcPct val="80000"/>
              </a:lnSpc>
            </a:pPr>
            <a:endParaRPr lang="en-US" altLang="ko-KR" sz="2000" dirty="0">
              <a:solidFill>
                <a:srgbClr val="000000"/>
              </a:solidFill>
              <a:latin typeface="Verdana" pitchFamily="34" charset="0"/>
              <a:ea typeface="굴림" charset="-127"/>
            </a:endParaRPr>
          </a:p>
          <a:p>
            <a:pPr>
              <a:lnSpc>
                <a:spcPct val="80000"/>
              </a:lnSpc>
            </a:pPr>
            <a:r>
              <a:rPr lang="id-ID" altLang="ko-KR" sz="2000" dirty="0" smtClean="0">
                <a:solidFill>
                  <a:srgbClr val="000000"/>
                </a:solidFill>
                <a:latin typeface="Verdana" pitchFamily="34" charset="0"/>
                <a:ea typeface="굴림" charset="-127"/>
              </a:rPr>
              <a:t>Menilai jasa pemurnian air (</a:t>
            </a:r>
            <a:r>
              <a:rPr lang="id-ID" altLang="ko-KR" sz="2000" i="1" dirty="0" smtClean="0">
                <a:solidFill>
                  <a:srgbClr val="000000"/>
                </a:solidFill>
                <a:latin typeface="Verdana" pitchFamily="34" charset="0"/>
                <a:ea typeface="굴림" charset="-127"/>
              </a:rPr>
              <a:t>water purification</a:t>
            </a:r>
            <a:r>
              <a:rPr lang="id-ID" altLang="ko-KR" sz="2000" dirty="0" smtClean="0">
                <a:solidFill>
                  <a:srgbClr val="000000"/>
                </a:solidFill>
                <a:latin typeface="Verdana" pitchFamily="34" charset="0"/>
                <a:ea typeface="굴림" charset="-127"/>
              </a:rPr>
              <a:t>) dari lahan basah dengan menghitung biaya menyaring (</a:t>
            </a:r>
            <a:r>
              <a:rPr lang="id-ID" altLang="ko-KR" sz="2000" i="1" dirty="0" smtClean="0">
                <a:solidFill>
                  <a:srgbClr val="000000"/>
                </a:solidFill>
                <a:latin typeface="Verdana" pitchFamily="34" charset="0"/>
                <a:ea typeface="굴림" charset="-127"/>
              </a:rPr>
              <a:t>filtering</a:t>
            </a:r>
            <a:r>
              <a:rPr lang="id-ID" altLang="ko-KR" sz="2000" dirty="0" smtClean="0">
                <a:solidFill>
                  <a:srgbClr val="000000"/>
                </a:solidFill>
                <a:latin typeface="Verdana" pitchFamily="34" charset="0"/>
                <a:ea typeface="굴림" charset="-127"/>
              </a:rPr>
              <a:t>) dan melakukan </a:t>
            </a:r>
            <a:r>
              <a:rPr lang="id-ID" altLang="ko-KR" sz="2000" i="1" dirty="0" smtClean="0">
                <a:solidFill>
                  <a:srgbClr val="000000"/>
                </a:solidFill>
                <a:latin typeface="Verdana" pitchFamily="34" charset="0"/>
                <a:ea typeface="굴림" charset="-127"/>
              </a:rPr>
              <a:t>water treatment </a:t>
            </a:r>
            <a:r>
              <a:rPr lang="id-ID" altLang="ko-KR" sz="2000" dirty="0" smtClean="0">
                <a:solidFill>
                  <a:srgbClr val="000000"/>
                </a:solidFill>
                <a:latin typeface="Verdana" pitchFamily="34" charset="0"/>
                <a:ea typeface="굴림" charset="-127"/>
              </a:rPr>
              <a:t>kimiawi</a:t>
            </a:r>
            <a:r>
              <a:rPr lang="en-US" altLang="ko-KR" sz="2000" dirty="0" smtClean="0">
                <a:solidFill>
                  <a:srgbClr val="000000"/>
                </a:solidFill>
                <a:latin typeface="Verdana" pitchFamily="34" charset="0"/>
                <a:ea typeface="굴림" charset="-127"/>
              </a:rPr>
              <a:t>.</a:t>
            </a:r>
            <a:endParaRPr lang="id-ID" altLang="ko-KR" sz="2000" dirty="0" smtClean="0">
              <a:solidFill>
                <a:srgbClr val="000000"/>
              </a:solidFill>
              <a:latin typeface="Verdana" pitchFamily="34" charset="0"/>
              <a:ea typeface="굴림" charset="-127"/>
            </a:endParaRPr>
          </a:p>
          <a:p>
            <a:pPr>
              <a:lnSpc>
                <a:spcPct val="80000"/>
              </a:lnSpc>
            </a:pPr>
            <a:endParaRPr lang="id-ID" sz="2000" dirty="0" smtClean="0">
              <a:solidFill>
                <a:srgbClr val="000000"/>
              </a:solidFill>
              <a:latin typeface="Verdana" pitchFamily="34" charset="0"/>
              <a:ea typeface="굴림" charset="-127"/>
            </a:endParaRPr>
          </a:p>
          <a:p>
            <a:pPr>
              <a:lnSpc>
                <a:spcPct val="80000"/>
              </a:lnSpc>
            </a:pPr>
            <a:r>
              <a:rPr lang="id-ID" sz="2000" dirty="0" smtClean="0">
                <a:solidFill>
                  <a:srgbClr val="000000"/>
                </a:solidFill>
                <a:latin typeface="Verdana" pitchFamily="34" charset="0"/>
                <a:ea typeface="굴림" charset="-127"/>
              </a:rPr>
              <a:t>Menilai jasa proteksi badai dari perairan pesisir dengan menghitung biaya membangun bangunan pembatas. </a:t>
            </a:r>
            <a:endParaRPr lang="en-US" sz="2000" dirty="0">
              <a:solidFill>
                <a:srgbClr val="000000"/>
              </a:solidFill>
            </a:endParaRPr>
          </a:p>
          <a:p>
            <a:pPr>
              <a:lnSpc>
                <a:spcPct val="80000"/>
              </a:lnSpc>
            </a:pPr>
            <a:endParaRPr lang="en-US" sz="2000" dirty="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57356" y="285728"/>
            <a:ext cx="6934200" cy="715963"/>
          </a:xfrm>
        </p:spPr>
        <p:txBody>
          <a:bodyPr/>
          <a:lstStyle/>
          <a:p>
            <a:r>
              <a:rPr lang="id-ID" sz="2800" b="1" dirty="0" smtClean="0">
                <a:latin typeface="Arial" pitchFamily="34" charset="0"/>
                <a:cs typeface="Arial" pitchFamily="34" charset="0"/>
              </a:rPr>
              <a:t>HYPOTHETICAL CASE</a:t>
            </a:r>
            <a:endParaRPr lang="en-US" sz="2800" b="1" dirty="0">
              <a:latin typeface="Arial" pitchFamily="34" charset="0"/>
              <a:cs typeface="Arial" pitchFamily="34" charset="0"/>
            </a:endParaRPr>
          </a:p>
        </p:txBody>
      </p:sp>
      <p:sp>
        <p:nvSpPr>
          <p:cNvPr id="60419" name="Rectangle 3"/>
          <p:cNvSpPr>
            <a:spLocks noGrp="1" noChangeArrowheads="1"/>
          </p:cNvSpPr>
          <p:nvPr>
            <p:ph type="body" idx="1"/>
          </p:nvPr>
        </p:nvSpPr>
        <p:spPr>
          <a:xfrm>
            <a:off x="1928794" y="1428736"/>
            <a:ext cx="6715172" cy="4267200"/>
          </a:xfrm>
        </p:spPr>
        <p:txBody>
          <a:bodyPr/>
          <a:lstStyle/>
          <a:p>
            <a:pPr algn="just">
              <a:lnSpc>
                <a:spcPct val="150000"/>
              </a:lnSpc>
              <a:spcBef>
                <a:spcPts val="1800"/>
              </a:spcBef>
            </a:pPr>
            <a:r>
              <a:rPr lang="id-ID" altLang="ko-KR" sz="2000" b="1" dirty="0" smtClean="0">
                <a:solidFill>
                  <a:srgbClr val="000099"/>
                </a:solidFill>
                <a:latin typeface="Verdana" pitchFamily="34" charset="0"/>
                <a:ea typeface="굴림" charset="-127"/>
              </a:rPr>
              <a:t>Pemerintah ingin melakukan restorasi kawasan lahan basah untuk meningkatkan kemampuan area sekitarnya dari banjir. Untuk hal tersebut, pemerintah melakukan analisis perhitungan nilai manfaat </a:t>
            </a:r>
            <a:r>
              <a:rPr lang="id-ID" altLang="ko-KR" sz="2000" b="1" i="1" dirty="0" smtClean="0">
                <a:solidFill>
                  <a:srgbClr val="000099"/>
                </a:solidFill>
                <a:latin typeface="Verdana" pitchFamily="34" charset="0"/>
                <a:ea typeface="굴림" charset="-127"/>
              </a:rPr>
              <a:t>services </a:t>
            </a:r>
            <a:r>
              <a:rPr lang="id-ID" altLang="ko-KR" sz="2000" b="1" dirty="0" smtClean="0">
                <a:solidFill>
                  <a:srgbClr val="000099"/>
                </a:solidFill>
                <a:latin typeface="Verdana" pitchFamily="34" charset="0"/>
                <a:ea typeface="굴림" charset="-127"/>
              </a:rPr>
              <a:t>dari peningktan proteksi banjir</a:t>
            </a:r>
            <a:endParaRPr lang="en-US" altLang="ko-KR" sz="2000" b="1" dirty="0">
              <a:solidFill>
                <a:srgbClr val="000099"/>
              </a:solidFill>
              <a:latin typeface="Verdana" pitchFamily="34" charset="0"/>
              <a:ea typeface="굴림" charset="-127"/>
            </a:endParaRPr>
          </a:p>
        </p:txBody>
      </p:sp>
      <p:pic>
        <p:nvPicPr>
          <p:cNvPr id="20483" name="Picture 3"/>
          <p:cNvPicPr>
            <a:picLocks noChangeAspect="1" noChangeArrowheads="1"/>
          </p:cNvPicPr>
          <p:nvPr/>
        </p:nvPicPr>
        <p:blipFill>
          <a:blip r:embed="rId4"/>
          <a:srcRect/>
          <a:stretch>
            <a:fillRect/>
          </a:stretch>
        </p:blipFill>
        <p:spPr bwMode="auto">
          <a:xfrm>
            <a:off x="5857884" y="4572008"/>
            <a:ext cx="2834743" cy="1857388"/>
          </a:xfrm>
          <a:prstGeom prst="rect">
            <a:avLst/>
          </a:prstGeom>
          <a:noFill/>
          <a:ln w="9525">
            <a:noFill/>
            <a:miter lim="800000"/>
            <a:headEnd/>
            <a:tailEnd/>
          </a:ln>
          <a:effectLst/>
        </p:spPr>
      </p:pic>
      <p:pic>
        <p:nvPicPr>
          <p:cNvPr id="20486" name="Picture 6"/>
          <p:cNvPicPr>
            <a:picLocks noChangeAspect="1" noChangeArrowheads="1"/>
          </p:cNvPicPr>
          <p:nvPr/>
        </p:nvPicPr>
        <p:blipFill>
          <a:blip r:embed="rId5"/>
          <a:srcRect/>
          <a:stretch>
            <a:fillRect/>
          </a:stretch>
        </p:blipFill>
        <p:spPr bwMode="auto">
          <a:xfrm>
            <a:off x="2500298" y="4572008"/>
            <a:ext cx="2905127" cy="1885951"/>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57356" y="285728"/>
            <a:ext cx="6934200" cy="857256"/>
          </a:xfrm>
        </p:spPr>
        <p:txBody>
          <a:bodyPr/>
          <a:lstStyle/>
          <a:p>
            <a:r>
              <a:rPr lang="id-ID" sz="2800" b="1" dirty="0" smtClean="0">
                <a:latin typeface="Arial" pitchFamily="34" charset="0"/>
                <a:cs typeface="Arial" pitchFamily="34" charset="0"/>
              </a:rPr>
              <a:t>WHY USE THE COST – BASED METHODS??</a:t>
            </a:r>
            <a:endParaRPr lang="en-US" sz="2800" b="1" dirty="0">
              <a:latin typeface="Arial" pitchFamily="34" charset="0"/>
              <a:cs typeface="Arial" pitchFamily="34" charset="0"/>
            </a:endParaRPr>
          </a:p>
        </p:txBody>
      </p:sp>
      <p:sp>
        <p:nvSpPr>
          <p:cNvPr id="60419" name="Rectangle 3"/>
          <p:cNvSpPr>
            <a:spLocks noGrp="1" noChangeArrowheads="1"/>
          </p:cNvSpPr>
          <p:nvPr>
            <p:ph type="body" idx="1"/>
          </p:nvPr>
        </p:nvSpPr>
        <p:spPr>
          <a:xfrm>
            <a:off x="1981200" y="1905000"/>
            <a:ext cx="6805642" cy="4267200"/>
          </a:xfrm>
        </p:spPr>
        <p:txBody>
          <a:bodyPr/>
          <a:lstStyle/>
          <a:p>
            <a:pPr>
              <a:lnSpc>
                <a:spcPct val="150000"/>
              </a:lnSpc>
            </a:pPr>
            <a:r>
              <a:rPr lang="id-ID" altLang="ko-KR" sz="2000" dirty="0" smtClean="0">
                <a:solidFill>
                  <a:srgbClr val="000000"/>
                </a:solidFill>
                <a:latin typeface="Verdana" pitchFamily="34" charset="0"/>
                <a:ea typeface="굴림" charset="-127"/>
              </a:rPr>
              <a:t>Metode ini dipilih misalnya karena </a:t>
            </a:r>
            <a:r>
              <a:rPr lang="id-ID" altLang="ko-KR" sz="2000" b="1" dirty="0" smtClean="0">
                <a:solidFill>
                  <a:srgbClr val="000000"/>
                </a:solidFill>
                <a:latin typeface="Verdana" pitchFamily="34" charset="0"/>
                <a:ea typeface="굴림" charset="-127"/>
              </a:rPr>
              <a:t>pelaku hanya tertarik untuk menilai jasa produksi lingkungan saja</a:t>
            </a:r>
            <a:r>
              <a:rPr lang="id-ID" altLang="ko-KR" sz="2000" dirty="0" smtClean="0">
                <a:solidFill>
                  <a:srgbClr val="000000"/>
                </a:solidFill>
                <a:latin typeface="Verdana" pitchFamily="34" charset="0"/>
                <a:ea typeface="굴림" charset="-127"/>
              </a:rPr>
              <a:t>, dan tidak memiliki </a:t>
            </a:r>
            <a:r>
              <a:rPr lang="id-ID" altLang="ko-KR" sz="2000" i="1" dirty="0" smtClean="0">
                <a:solidFill>
                  <a:srgbClr val="000000"/>
                </a:solidFill>
                <a:latin typeface="Verdana" pitchFamily="34" charset="0"/>
                <a:ea typeface="굴림" charset="-127"/>
              </a:rPr>
              <a:t>budget </a:t>
            </a:r>
            <a:r>
              <a:rPr lang="id-ID" altLang="ko-KR" sz="2000" dirty="0" smtClean="0">
                <a:solidFill>
                  <a:srgbClr val="000000"/>
                </a:solidFill>
                <a:latin typeface="Verdana" pitchFamily="34" charset="0"/>
                <a:ea typeface="굴림" charset="-127"/>
              </a:rPr>
              <a:t>yang cukup untuk melakukan analisis valuasi ekonomi </a:t>
            </a:r>
            <a:r>
              <a:rPr lang="id-ID" altLang="ko-KR" sz="2000" dirty="0" smtClean="0">
                <a:solidFill>
                  <a:srgbClr val="000000"/>
                </a:solidFill>
                <a:latin typeface="Verdana" pitchFamily="34" charset="0"/>
                <a:ea typeface="굴림" charset="-127"/>
                <a:sym typeface="Wingdings" pitchFamily="2" charset="2"/>
              </a:rPr>
              <a:t> </a:t>
            </a:r>
            <a:r>
              <a:rPr lang="id-ID" altLang="ko-KR" sz="2000" i="1" dirty="0" smtClean="0">
                <a:solidFill>
                  <a:srgbClr val="000099"/>
                </a:solidFill>
                <a:latin typeface="Verdana" pitchFamily="34" charset="0"/>
                <a:ea typeface="굴림" charset="-127"/>
                <a:sym typeface="Wingdings" pitchFamily="2" charset="2"/>
              </a:rPr>
              <a:t>cost based methods </a:t>
            </a:r>
            <a:r>
              <a:rPr lang="id-ID" altLang="ko-KR" sz="2000" dirty="0" smtClean="0">
                <a:solidFill>
                  <a:srgbClr val="000099"/>
                </a:solidFill>
                <a:latin typeface="Verdana" pitchFamily="34" charset="0"/>
                <a:ea typeface="굴림" charset="-127"/>
                <a:sym typeface="Wingdings" pitchFamily="2" charset="2"/>
              </a:rPr>
              <a:t>adalah yang paling mudah dengan biaya yang murah</a:t>
            </a:r>
            <a:r>
              <a:rPr lang="id-ID" altLang="ko-KR" sz="2000" b="1" dirty="0" smtClean="0">
                <a:solidFill>
                  <a:srgbClr val="000099"/>
                </a:solidFill>
                <a:latin typeface="Verdana" pitchFamily="34" charset="0"/>
                <a:ea typeface="굴림" charset="-127"/>
              </a:rPr>
              <a:t> </a:t>
            </a:r>
            <a:endParaRPr lang="en-US" sz="2000" dirty="0">
              <a:solidFill>
                <a:srgbClr val="000099"/>
              </a:solidFill>
            </a:endParaRPr>
          </a:p>
          <a:p>
            <a:pPr>
              <a:lnSpc>
                <a:spcPct val="150000"/>
              </a:lnSpc>
            </a:pPr>
            <a:endParaRPr lang="en-US" sz="2000"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57356" y="285728"/>
            <a:ext cx="6934200" cy="857256"/>
          </a:xfrm>
        </p:spPr>
        <p:txBody>
          <a:bodyPr/>
          <a:lstStyle/>
          <a:p>
            <a:r>
              <a:rPr lang="id-ID" sz="2800" b="1" dirty="0" smtClean="0">
                <a:solidFill>
                  <a:srgbClr val="00B0F0"/>
                </a:solidFill>
                <a:latin typeface="Arial" pitchFamily="34" charset="0"/>
                <a:cs typeface="Arial" pitchFamily="34" charset="0"/>
              </a:rPr>
              <a:t>LANGKAH (STEP) AWAL </a:t>
            </a:r>
            <a:r>
              <a:rPr lang="id-ID" sz="2800" b="1" i="1" dirty="0" smtClean="0">
                <a:solidFill>
                  <a:srgbClr val="00B0F0"/>
                </a:solidFill>
                <a:latin typeface="Arial" pitchFamily="34" charset="0"/>
                <a:cs typeface="Arial" pitchFamily="34" charset="0"/>
              </a:rPr>
              <a:t>COST BASED METHODS</a:t>
            </a:r>
            <a:endParaRPr lang="en-US" sz="2800" b="1" i="1" dirty="0">
              <a:solidFill>
                <a:srgbClr val="00B0F0"/>
              </a:solidFill>
              <a:latin typeface="Arial" pitchFamily="34" charset="0"/>
              <a:cs typeface="Arial" pitchFamily="34" charset="0"/>
            </a:endParaRPr>
          </a:p>
        </p:txBody>
      </p:sp>
      <p:pic>
        <p:nvPicPr>
          <p:cNvPr id="1026" name="Picture 2"/>
          <p:cNvPicPr>
            <a:picLocks noChangeAspect="1" noChangeArrowheads="1"/>
          </p:cNvPicPr>
          <p:nvPr/>
        </p:nvPicPr>
        <p:blipFill>
          <a:blip r:embed="rId4"/>
          <a:srcRect/>
          <a:stretch>
            <a:fillRect/>
          </a:stretch>
        </p:blipFill>
        <p:spPr bwMode="auto">
          <a:xfrm>
            <a:off x="2000232" y="1387692"/>
            <a:ext cx="6952940" cy="5327456"/>
          </a:xfrm>
          <a:prstGeom prst="rect">
            <a:avLst/>
          </a:prstGeom>
          <a:solidFill>
            <a:srgbClr val="66FF99"/>
          </a:solidFill>
          <a:ln w="9525">
            <a:solidFill>
              <a:srgbClr val="000099"/>
            </a:solidFill>
            <a:miter lim="800000"/>
            <a:headEnd/>
            <a:tailEnd/>
          </a:ln>
          <a:effectLst>
            <a:innerShdw blurRad="114300">
              <a:prstClr val="black"/>
            </a:inn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000200" y="642918"/>
            <a:ext cx="7143800" cy="1143008"/>
          </a:xfrm>
        </p:spPr>
        <p:txBody>
          <a:bodyPr/>
          <a:lstStyle/>
          <a:p>
            <a:r>
              <a:rPr lang="id-ID" sz="2400" b="1" dirty="0" smtClean="0">
                <a:latin typeface="Arial" pitchFamily="34" charset="0"/>
                <a:cs typeface="Arial" pitchFamily="34" charset="0"/>
              </a:rPr>
              <a:t>LANGKAH APLIKASI </a:t>
            </a:r>
            <a:r>
              <a:rPr lang="id-ID" sz="2400" b="1" i="1" dirty="0" smtClean="0">
                <a:latin typeface="Arial" pitchFamily="34" charset="0"/>
                <a:cs typeface="Arial" pitchFamily="34" charset="0"/>
              </a:rPr>
              <a:t>COST BASED METHODS </a:t>
            </a:r>
            <a:r>
              <a:rPr lang="id-ID" sz="2400" b="1" dirty="0" smtClean="0">
                <a:latin typeface="Arial" pitchFamily="34" charset="0"/>
                <a:cs typeface="Arial" pitchFamily="34" charset="0"/>
              </a:rPr>
              <a:t>(</a:t>
            </a:r>
            <a:r>
              <a:rPr lang="id-ID" sz="2400" b="1" i="1" dirty="0" smtClean="0">
                <a:latin typeface="Arial" pitchFamily="34" charset="0"/>
                <a:cs typeface="Arial" pitchFamily="34" charset="0"/>
              </a:rPr>
              <a:t>WETLAND FLOODING PROTECTION</a:t>
            </a:r>
            <a:r>
              <a:rPr lang="id-ID" sz="2400" b="1" dirty="0" smtClean="0">
                <a:latin typeface="Arial" pitchFamily="34" charset="0"/>
                <a:cs typeface="Arial" pitchFamily="34" charset="0"/>
              </a:rPr>
              <a:t>)</a:t>
            </a:r>
            <a:endParaRPr lang="en-US" sz="2400" b="1" dirty="0">
              <a:latin typeface="Arial" pitchFamily="34" charset="0"/>
              <a:cs typeface="Arial" pitchFamily="34" charset="0"/>
            </a:endParaRPr>
          </a:p>
        </p:txBody>
      </p:sp>
      <p:sp>
        <p:nvSpPr>
          <p:cNvPr id="4" name="Content Placeholder 3"/>
          <p:cNvSpPr>
            <a:spLocks noGrp="1"/>
          </p:cNvSpPr>
          <p:nvPr>
            <p:ph idx="1"/>
          </p:nvPr>
        </p:nvSpPr>
        <p:spPr/>
        <p:txBody>
          <a:bodyPr/>
          <a:lstStyle/>
          <a:p>
            <a:endParaRPr lang="id-ID"/>
          </a:p>
        </p:txBody>
      </p:sp>
      <p:pic>
        <p:nvPicPr>
          <p:cNvPr id="2050" name="Picture 2"/>
          <p:cNvPicPr>
            <a:picLocks noChangeAspect="1" noChangeArrowheads="1"/>
          </p:cNvPicPr>
          <p:nvPr/>
        </p:nvPicPr>
        <p:blipFill>
          <a:blip r:embed="rId4"/>
          <a:srcRect/>
          <a:stretch>
            <a:fillRect/>
          </a:stretch>
        </p:blipFill>
        <p:spPr bwMode="auto">
          <a:xfrm>
            <a:off x="1928795" y="2000240"/>
            <a:ext cx="7000923" cy="4572032"/>
          </a:xfrm>
          <a:prstGeom prst="rect">
            <a:avLst/>
          </a:prstGeom>
          <a:ln w="88900" cap="sq" cmpd="thickThin">
            <a:solidFill>
              <a:srgbClr val="000099"/>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57356" y="285728"/>
            <a:ext cx="6934200" cy="715963"/>
          </a:xfrm>
        </p:spPr>
        <p:txBody>
          <a:bodyPr/>
          <a:lstStyle/>
          <a:p>
            <a:r>
              <a:rPr lang="id-ID" sz="2800" b="1" dirty="0" smtClean="0">
                <a:latin typeface="Arial" pitchFamily="34" charset="0"/>
                <a:cs typeface="Arial" pitchFamily="34" charset="0"/>
              </a:rPr>
              <a:t>CASE STUDY REPLACEMENT COST</a:t>
            </a:r>
            <a:endParaRPr lang="en-US" sz="2800" b="1" dirty="0">
              <a:latin typeface="Arial" pitchFamily="34" charset="0"/>
              <a:cs typeface="Arial" pitchFamily="34" charset="0"/>
            </a:endParaRPr>
          </a:p>
        </p:txBody>
      </p:sp>
      <p:graphicFrame>
        <p:nvGraphicFramePr>
          <p:cNvPr id="5" name="Content Placeholder 4"/>
          <p:cNvGraphicFramePr>
            <a:graphicFrameLocks noGrp="1"/>
          </p:cNvGraphicFramePr>
          <p:nvPr>
            <p:ph idx="1"/>
          </p:nvPr>
        </p:nvGraphicFramePr>
        <p:xfrm>
          <a:off x="3000364" y="1785926"/>
          <a:ext cx="6000792" cy="4937760"/>
        </p:xfrm>
        <a:graphic>
          <a:graphicData uri="http://schemas.openxmlformats.org/drawingml/2006/table">
            <a:tbl>
              <a:tblPr firstRow="1" bandRow="1">
                <a:tableStyleId>{5940675A-B579-460E-94D1-54222C63F5DA}</a:tableStyleId>
              </a:tblPr>
              <a:tblGrid>
                <a:gridCol w="1285884"/>
                <a:gridCol w="4714908"/>
              </a:tblGrid>
              <a:tr h="370840">
                <a:tc>
                  <a:txBody>
                    <a:bodyPr/>
                    <a:lstStyle/>
                    <a:p>
                      <a:r>
                        <a:rPr lang="id-ID" dirty="0" smtClean="0">
                          <a:solidFill>
                            <a:srgbClr val="000000"/>
                          </a:solidFill>
                        </a:rPr>
                        <a:t>Situasi</a:t>
                      </a:r>
                      <a:endParaRPr lang="id-ID" dirty="0">
                        <a:solidFill>
                          <a:srgbClr val="000000"/>
                        </a:solidFill>
                      </a:endParaRPr>
                    </a:p>
                  </a:txBody>
                  <a:tcPr/>
                </a:tc>
                <a:tc>
                  <a:txBody>
                    <a:bodyPr/>
                    <a:lstStyle/>
                    <a:p>
                      <a:r>
                        <a:rPr lang="id-ID" dirty="0" smtClean="0">
                          <a:solidFill>
                            <a:srgbClr val="000000"/>
                          </a:solidFill>
                        </a:rPr>
                        <a:t>Akibat hilangnya lahan di perkotaan untuk pertanian</a:t>
                      </a:r>
                      <a:r>
                        <a:rPr lang="id-ID" baseline="0" dirty="0" smtClean="0">
                          <a:solidFill>
                            <a:srgbClr val="000000"/>
                          </a:solidFill>
                        </a:rPr>
                        <a:t> akibat pembangunan perumahan dan industri, maka pertanian pindah ke </a:t>
                      </a:r>
                      <a:r>
                        <a:rPr lang="id-ID" i="1" baseline="0" dirty="0" smtClean="0">
                          <a:solidFill>
                            <a:srgbClr val="000000"/>
                          </a:solidFill>
                        </a:rPr>
                        <a:t>up land area</a:t>
                      </a:r>
                      <a:r>
                        <a:rPr lang="id-ID" i="0" baseline="0" dirty="0" smtClean="0">
                          <a:solidFill>
                            <a:srgbClr val="000000"/>
                          </a:solidFill>
                        </a:rPr>
                        <a:t>, </a:t>
                      </a:r>
                      <a:r>
                        <a:rPr lang="id-ID" i="0" baseline="0" dirty="0" smtClean="0">
                          <a:solidFill>
                            <a:srgbClr val="000000"/>
                          </a:solidFill>
                          <a:sym typeface="Wingdings" pitchFamily="2" charset="2"/>
                        </a:rPr>
                        <a:t> akibatnya terjadi erosi</a:t>
                      </a:r>
                      <a:endParaRPr lang="id-ID" dirty="0">
                        <a:solidFill>
                          <a:srgbClr val="000000"/>
                        </a:solidFill>
                      </a:endParaRPr>
                    </a:p>
                  </a:txBody>
                  <a:tcPr/>
                </a:tc>
              </a:tr>
              <a:tr h="370840">
                <a:tc>
                  <a:txBody>
                    <a:bodyPr/>
                    <a:lstStyle/>
                    <a:p>
                      <a:r>
                        <a:rPr lang="id-ID" dirty="0" smtClean="0">
                          <a:solidFill>
                            <a:srgbClr val="000000"/>
                          </a:solidFill>
                        </a:rPr>
                        <a:t>Tantangan</a:t>
                      </a:r>
                      <a:endParaRPr lang="id-ID" dirty="0">
                        <a:solidFill>
                          <a:srgbClr val="000000"/>
                        </a:solidFill>
                      </a:endParaRPr>
                    </a:p>
                  </a:txBody>
                  <a:tcPr/>
                </a:tc>
                <a:tc>
                  <a:txBody>
                    <a:bodyPr/>
                    <a:lstStyle/>
                    <a:p>
                      <a:r>
                        <a:rPr lang="id-ID" dirty="0" smtClean="0">
                          <a:solidFill>
                            <a:srgbClr val="000000"/>
                          </a:solidFill>
                        </a:rPr>
                        <a:t>Pemerintah perlu mengevaluasi manfaat dari teknik menajemen</a:t>
                      </a:r>
                      <a:r>
                        <a:rPr lang="id-ID" baseline="0" dirty="0" smtClean="0">
                          <a:solidFill>
                            <a:srgbClr val="000000"/>
                          </a:solidFill>
                        </a:rPr>
                        <a:t> tanah yang diajukan. Manfaat meliputi manfaat menahan tanah dan nutrien di </a:t>
                      </a:r>
                      <a:r>
                        <a:rPr lang="id-ID" i="1" baseline="0" dirty="0" smtClean="0">
                          <a:solidFill>
                            <a:srgbClr val="000000"/>
                          </a:solidFill>
                        </a:rPr>
                        <a:t>up land </a:t>
                      </a:r>
                      <a:r>
                        <a:rPr lang="id-ID" i="0" baseline="0" dirty="0" smtClean="0">
                          <a:solidFill>
                            <a:srgbClr val="000000"/>
                          </a:solidFill>
                        </a:rPr>
                        <a:t>area dan benefit dari proteksi terhadap </a:t>
                      </a:r>
                      <a:r>
                        <a:rPr lang="id-ID" i="1" baseline="0" dirty="0" smtClean="0">
                          <a:solidFill>
                            <a:srgbClr val="000000"/>
                          </a:solidFill>
                        </a:rPr>
                        <a:t>downslope </a:t>
                      </a:r>
                      <a:r>
                        <a:rPr lang="id-ID" i="0" baseline="0" dirty="0" smtClean="0">
                          <a:solidFill>
                            <a:srgbClr val="000000"/>
                          </a:solidFill>
                        </a:rPr>
                        <a:t>area akibat kerusakan oleh erosi</a:t>
                      </a:r>
                      <a:endParaRPr lang="id-ID" dirty="0">
                        <a:solidFill>
                          <a:srgbClr val="000000"/>
                        </a:solidFill>
                      </a:endParaRPr>
                    </a:p>
                  </a:txBody>
                  <a:tcPr/>
                </a:tc>
              </a:tr>
              <a:tr h="370840">
                <a:tc>
                  <a:txBody>
                    <a:bodyPr/>
                    <a:lstStyle/>
                    <a:p>
                      <a:r>
                        <a:rPr lang="id-ID" dirty="0" smtClean="0">
                          <a:solidFill>
                            <a:srgbClr val="000000"/>
                          </a:solidFill>
                        </a:rPr>
                        <a:t>Analisis</a:t>
                      </a:r>
                      <a:endParaRPr lang="id-ID" dirty="0">
                        <a:solidFill>
                          <a:srgbClr val="000000"/>
                        </a:solidFill>
                      </a:endParaRPr>
                    </a:p>
                  </a:txBody>
                  <a:tcPr/>
                </a:tc>
                <a:tc>
                  <a:txBody>
                    <a:bodyPr/>
                    <a:lstStyle/>
                    <a:p>
                      <a:r>
                        <a:rPr lang="id-ID" i="1" dirty="0" smtClean="0">
                          <a:solidFill>
                            <a:srgbClr val="000000"/>
                          </a:solidFill>
                        </a:rPr>
                        <a:t>Replacement cost methods</a:t>
                      </a:r>
                      <a:r>
                        <a:rPr lang="id-ID" i="1" baseline="0" dirty="0" smtClean="0">
                          <a:solidFill>
                            <a:srgbClr val="000000"/>
                          </a:solidFill>
                        </a:rPr>
                        <a:t> </a:t>
                      </a:r>
                      <a:r>
                        <a:rPr lang="id-ID" baseline="0" dirty="0" smtClean="0">
                          <a:solidFill>
                            <a:srgbClr val="000000"/>
                          </a:solidFill>
                        </a:rPr>
                        <a:t>digunakan dengan biaya </a:t>
                      </a:r>
                      <a:r>
                        <a:rPr lang="id-ID" i="1" baseline="0" dirty="0" smtClean="0">
                          <a:solidFill>
                            <a:srgbClr val="000000"/>
                          </a:solidFill>
                        </a:rPr>
                        <a:t>recovery </a:t>
                      </a:r>
                      <a:r>
                        <a:rPr lang="id-ID" i="0" baseline="0" dirty="0" smtClean="0">
                          <a:solidFill>
                            <a:srgbClr val="000000"/>
                          </a:solidFill>
                        </a:rPr>
                        <a:t> fisik dan mengganti tanah yang hilang (nutrient dan air) </a:t>
                      </a:r>
                      <a:r>
                        <a:rPr lang="id-ID" i="0" baseline="0" dirty="0" smtClean="0">
                          <a:solidFill>
                            <a:srgbClr val="000000"/>
                          </a:solidFill>
                          <a:sym typeface="Wingdings" pitchFamily="2" charset="2"/>
                        </a:rPr>
                        <a:t> digunakan sebagai pengukuran manfaat minimum dari pencegahan erosi dan juga biaya kompenasi dari kehilangan di </a:t>
                      </a:r>
                      <a:r>
                        <a:rPr lang="id-ID" i="1" baseline="0" dirty="0" smtClean="0">
                          <a:solidFill>
                            <a:srgbClr val="000000"/>
                          </a:solidFill>
                          <a:sym typeface="Wingdings" pitchFamily="2" charset="2"/>
                        </a:rPr>
                        <a:t>downstream</a:t>
                      </a:r>
                      <a:endParaRPr lang="id-ID" dirty="0">
                        <a:solidFill>
                          <a:srgbClr val="000000"/>
                        </a:solidFill>
                      </a:endParaRPr>
                    </a:p>
                  </a:txBody>
                  <a:tcPr/>
                </a:tc>
              </a:tr>
            </a:tbl>
          </a:graphicData>
        </a:graphic>
      </p:graphicFrame>
      <p:pic>
        <p:nvPicPr>
          <p:cNvPr id="14337" name="Picture 1"/>
          <p:cNvPicPr>
            <a:picLocks noChangeAspect="1" noChangeArrowheads="1"/>
          </p:cNvPicPr>
          <p:nvPr/>
        </p:nvPicPr>
        <p:blipFill>
          <a:blip r:embed="rId4"/>
          <a:srcRect/>
          <a:stretch>
            <a:fillRect/>
          </a:stretch>
        </p:blipFill>
        <p:spPr bwMode="auto">
          <a:xfrm>
            <a:off x="357159" y="1714488"/>
            <a:ext cx="2500330" cy="1800225"/>
          </a:xfrm>
          <a:prstGeom prst="rect">
            <a:avLst/>
          </a:prstGeom>
          <a:noFill/>
          <a:ln w="9525">
            <a:noFill/>
            <a:miter lim="800000"/>
            <a:headEnd/>
            <a:tailEnd/>
          </a:ln>
          <a:effectLst/>
        </p:spPr>
      </p:pic>
      <p:pic>
        <p:nvPicPr>
          <p:cNvPr id="14338" name="Picture 2"/>
          <p:cNvPicPr>
            <a:picLocks noChangeAspect="1" noChangeArrowheads="1"/>
          </p:cNvPicPr>
          <p:nvPr/>
        </p:nvPicPr>
        <p:blipFill>
          <a:blip r:embed="rId5"/>
          <a:srcRect/>
          <a:stretch>
            <a:fillRect/>
          </a:stretch>
        </p:blipFill>
        <p:spPr bwMode="auto">
          <a:xfrm>
            <a:off x="357159" y="3429000"/>
            <a:ext cx="2500330" cy="1847850"/>
          </a:xfrm>
          <a:prstGeom prst="rect">
            <a:avLst/>
          </a:prstGeom>
          <a:noFill/>
          <a:ln w="9525">
            <a:noFill/>
            <a:miter lim="800000"/>
            <a:headEnd/>
            <a:tailEnd/>
          </a:ln>
          <a:effectLst/>
        </p:spPr>
      </p:pic>
      <p:pic>
        <p:nvPicPr>
          <p:cNvPr id="14339" name="Picture 3"/>
          <p:cNvPicPr>
            <a:picLocks noChangeAspect="1" noChangeArrowheads="1"/>
          </p:cNvPicPr>
          <p:nvPr/>
        </p:nvPicPr>
        <p:blipFill>
          <a:blip r:embed="rId6"/>
          <a:srcRect/>
          <a:stretch>
            <a:fillRect/>
          </a:stretch>
        </p:blipFill>
        <p:spPr bwMode="auto">
          <a:xfrm>
            <a:off x="357159" y="5114925"/>
            <a:ext cx="2500330" cy="1743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powerpoint-template 8">
      <a:dk1>
        <a:srgbClr val="4D4D4D"/>
      </a:dk1>
      <a:lt1>
        <a:srgbClr val="FFFFFF"/>
      </a:lt1>
      <a:dk2>
        <a:srgbClr val="4D4D4D"/>
      </a:dk2>
      <a:lt2>
        <a:srgbClr val="05D3FC"/>
      </a:lt2>
      <a:accent1>
        <a:srgbClr val="1C50E2"/>
      </a:accent1>
      <a:accent2>
        <a:srgbClr val="5E90FC"/>
      </a:accent2>
      <a:accent3>
        <a:srgbClr val="FFFFFF"/>
      </a:accent3>
      <a:accent4>
        <a:srgbClr val="404040"/>
      </a:accent4>
      <a:accent5>
        <a:srgbClr val="ABB3EE"/>
      </a:accent5>
      <a:accent6>
        <a:srgbClr val="5482E4"/>
      </a:accent6>
      <a:hlink>
        <a:srgbClr val="0390F5"/>
      </a:hlink>
      <a:folHlink>
        <a:srgbClr val="DDDDDD"/>
      </a:folHlink>
    </a:clrScheme>
    <a:fontScheme name="powerpoint-template">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lnDef>
  </a:objectDefaults>
  <a:extraClrSchemeLst>
    <a:extraClrScheme>
      <a:clrScheme name="powerpoint-template 1">
        <a:dk1>
          <a:srgbClr val="4D4D4D"/>
        </a:dk1>
        <a:lt1>
          <a:srgbClr val="FFFFFF"/>
        </a:lt1>
        <a:dk2>
          <a:srgbClr val="4D4D4D"/>
        </a:dk2>
        <a:lt2>
          <a:srgbClr val="80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2">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1FAAEF"/>
        </a:hlink>
        <a:folHlink>
          <a:srgbClr val="DDDDDD"/>
        </a:folHlink>
      </a:clrScheme>
      <a:clrMap bg1="lt1" tx1="dk1" bg2="lt2" tx2="dk2" accent1="accent1" accent2="accent2" accent3="accent3" accent4="accent4" accent5="accent5" accent6="accent6" hlink="hlink" folHlink="folHlink"/>
    </a:extraClrScheme>
    <a:extraClrScheme>
      <a:clrScheme name="powerpoint-template 3">
        <a:dk1>
          <a:srgbClr val="4D4D4D"/>
        </a:dk1>
        <a:lt1>
          <a:srgbClr val="FFFFFF"/>
        </a:lt1>
        <a:dk2>
          <a:srgbClr val="4D4D4D"/>
        </a:dk2>
        <a:lt2>
          <a:srgbClr val="1376BA"/>
        </a:lt2>
        <a:accent1>
          <a:srgbClr val="2091CB"/>
        </a:accent1>
        <a:accent2>
          <a:srgbClr val="2D76E4"/>
        </a:accent2>
        <a:accent3>
          <a:srgbClr val="FFFFFF"/>
        </a:accent3>
        <a:accent4>
          <a:srgbClr val="404040"/>
        </a:accent4>
        <a:accent5>
          <a:srgbClr val="ABC7E2"/>
        </a:accent5>
        <a:accent6>
          <a:srgbClr val="286ACF"/>
        </a:accent6>
        <a:hlink>
          <a:srgbClr val="3BAEDB"/>
        </a:hlink>
        <a:folHlink>
          <a:srgbClr val="DDDDDD"/>
        </a:folHlink>
      </a:clrScheme>
      <a:clrMap bg1="lt1" tx1="dk1" bg2="lt2" tx2="dk2" accent1="accent1" accent2="accent2" accent3="accent3" accent4="accent4" accent5="accent5" accent6="accent6" hlink="hlink" folHlink="folHlink"/>
    </a:extraClrScheme>
    <a:extraClrScheme>
      <a:clrScheme name="powerpoint-template 4">
        <a:dk1>
          <a:srgbClr val="4D4D4D"/>
        </a:dk1>
        <a:lt1>
          <a:srgbClr val="FFFFFF"/>
        </a:lt1>
        <a:dk2>
          <a:srgbClr val="4D4D4D"/>
        </a:dk2>
        <a:lt2>
          <a:srgbClr val="105A5B"/>
        </a:lt2>
        <a:accent1>
          <a:srgbClr val="167C7E"/>
        </a:accent1>
        <a:accent2>
          <a:srgbClr val="1C9495"/>
        </a:accent2>
        <a:accent3>
          <a:srgbClr val="FFFFFF"/>
        </a:accent3>
        <a:accent4>
          <a:srgbClr val="404040"/>
        </a:accent4>
        <a:accent5>
          <a:srgbClr val="ABBFC0"/>
        </a:accent5>
        <a:accent6>
          <a:srgbClr val="188687"/>
        </a:accent6>
        <a:hlink>
          <a:srgbClr val="28ACB0"/>
        </a:hlink>
        <a:folHlink>
          <a:srgbClr val="DDDDDD"/>
        </a:folHlink>
      </a:clrScheme>
      <a:clrMap bg1="lt1" tx1="dk1" bg2="lt2" tx2="dk2" accent1="accent1" accent2="accent2" accent3="accent3" accent4="accent4" accent5="accent5" accent6="accent6" hlink="hlink" folHlink="folHlink"/>
    </a:extraClrScheme>
    <a:extraClrScheme>
      <a:clrScheme name="powerpoint-template 5">
        <a:dk1>
          <a:srgbClr val="4D4D4D"/>
        </a:dk1>
        <a:lt1>
          <a:srgbClr val="FFFFFF"/>
        </a:lt1>
        <a:dk2>
          <a:srgbClr val="4D4D4D"/>
        </a:dk2>
        <a:lt2>
          <a:srgbClr val="165A8B"/>
        </a:lt2>
        <a:accent1>
          <a:srgbClr val="27759B"/>
        </a:accent1>
        <a:accent2>
          <a:srgbClr val="3991B5"/>
        </a:accent2>
        <a:accent3>
          <a:srgbClr val="FFFFFF"/>
        </a:accent3>
        <a:accent4>
          <a:srgbClr val="404040"/>
        </a:accent4>
        <a:accent5>
          <a:srgbClr val="ACBDCB"/>
        </a:accent5>
        <a:accent6>
          <a:srgbClr val="3383A4"/>
        </a:accent6>
        <a:hlink>
          <a:srgbClr val="40A3E7"/>
        </a:hlink>
        <a:folHlink>
          <a:srgbClr val="DDDDDD"/>
        </a:folHlink>
      </a:clrScheme>
      <a:clrMap bg1="lt1" tx1="dk1" bg2="lt2" tx2="dk2" accent1="accent1" accent2="accent2" accent3="accent3" accent4="accent4" accent5="accent5" accent6="accent6" hlink="hlink" folHlink="folHlink"/>
    </a:extraClrScheme>
    <a:extraClrScheme>
      <a:clrScheme name="powerpoint-template 6">
        <a:dk1>
          <a:srgbClr val="4D4D4D"/>
        </a:dk1>
        <a:lt1>
          <a:srgbClr val="FFFFFF"/>
        </a:lt1>
        <a:dk2>
          <a:srgbClr val="4D4D4D"/>
        </a:dk2>
        <a:lt2>
          <a:srgbClr val="42A5BC"/>
        </a:lt2>
        <a:accent1>
          <a:srgbClr val="0B70D4"/>
        </a:accent1>
        <a:accent2>
          <a:srgbClr val="61D9E4"/>
        </a:accent2>
        <a:accent3>
          <a:srgbClr val="FFFFFF"/>
        </a:accent3>
        <a:accent4>
          <a:srgbClr val="404040"/>
        </a:accent4>
        <a:accent5>
          <a:srgbClr val="AABBE6"/>
        </a:accent5>
        <a:accent6>
          <a:srgbClr val="57C4CF"/>
        </a:accent6>
        <a:hlink>
          <a:srgbClr val="2091E2"/>
        </a:hlink>
        <a:folHlink>
          <a:srgbClr val="DDDDDD"/>
        </a:folHlink>
      </a:clrScheme>
      <a:clrMap bg1="lt1" tx1="dk1" bg2="lt2" tx2="dk2" accent1="accent1" accent2="accent2" accent3="accent3" accent4="accent4" accent5="accent5" accent6="accent6" hlink="hlink" folHlink="folHlink"/>
    </a:extraClrScheme>
    <a:extraClrScheme>
      <a:clrScheme name="powerpoint-template 7">
        <a:dk1>
          <a:srgbClr val="4D4D4D"/>
        </a:dk1>
        <a:lt1>
          <a:srgbClr val="FFFFFF"/>
        </a:lt1>
        <a:dk2>
          <a:srgbClr val="4D4D4D"/>
        </a:dk2>
        <a:lt2>
          <a:srgbClr val="05D3FC"/>
        </a:lt2>
        <a:accent1>
          <a:srgbClr val="1C50E2"/>
        </a:accent1>
        <a:accent2>
          <a:srgbClr val="0390F5"/>
        </a:accent2>
        <a:accent3>
          <a:srgbClr val="FFFFFF"/>
        </a:accent3>
        <a:accent4>
          <a:srgbClr val="404040"/>
        </a:accent4>
        <a:accent5>
          <a:srgbClr val="ABB3EE"/>
        </a:accent5>
        <a:accent6>
          <a:srgbClr val="0282DE"/>
        </a:accent6>
        <a:hlink>
          <a:srgbClr val="5E9AFC"/>
        </a:hlink>
        <a:folHlink>
          <a:srgbClr val="DDDDDD"/>
        </a:folHlink>
      </a:clrScheme>
      <a:clrMap bg1="lt1" tx1="dk1" bg2="lt2" tx2="dk2" accent1="accent1" accent2="accent2" accent3="accent3" accent4="accent4" accent5="accent5" accent6="accent6" hlink="hlink" folHlink="folHlink"/>
    </a:extraClrScheme>
    <a:extraClrScheme>
      <a:clrScheme name="powerpoint-template 8">
        <a:dk1>
          <a:srgbClr val="4D4D4D"/>
        </a:dk1>
        <a:lt1>
          <a:srgbClr val="FFFFFF"/>
        </a:lt1>
        <a:dk2>
          <a:srgbClr val="4D4D4D"/>
        </a:dk2>
        <a:lt2>
          <a:srgbClr val="05D3FC"/>
        </a:lt2>
        <a:accent1>
          <a:srgbClr val="1C50E2"/>
        </a:accent1>
        <a:accent2>
          <a:srgbClr val="5E90FC"/>
        </a:accent2>
        <a:accent3>
          <a:srgbClr val="FFFFFF"/>
        </a:accent3>
        <a:accent4>
          <a:srgbClr val="404040"/>
        </a:accent4>
        <a:accent5>
          <a:srgbClr val="ABB3EE"/>
        </a:accent5>
        <a:accent6>
          <a:srgbClr val="5482E4"/>
        </a:accent6>
        <a:hlink>
          <a:srgbClr val="0390F5"/>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232</TotalTime>
  <Words>799</Words>
  <Application>Microsoft Office PowerPoint</Application>
  <PresentationFormat>On-screen Show (4:3)</PresentationFormat>
  <Paragraphs>86</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powerpoint-template</vt:lpstr>
      <vt:lpstr>COST BASED METHOD IN DAMAGE ASSESSMENT: DAMAGE COST AVOIDED DAN REPLACEMENT COST</vt:lpstr>
      <vt:lpstr>PENDAHULUAN</vt:lpstr>
      <vt:lpstr>DEFINISI</vt:lpstr>
      <vt:lpstr>CONTOH APLIKASI KASUS</vt:lpstr>
      <vt:lpstr>HYPOTHETICAL CASE</vt:lpstr>
      <vt:lpstr>WHY USE THE COST – BASED METHODS??</vt:lpstr>
      <vt:lpstr>LANGKAH (STEP) AWAL COST BASED METHODS</vt:lpstr>
      <vt:lpstr>LANGKAH APLIKASI COST BASED METHODS (WETLAND FLOODING PROTECTION)</vt:lpstr>
      <vt:lpstr>CASE STUDY REPLACEMENT COST</vt:lpstr>
      <vt:lpstr>APLIKASI REPLACEMENT COST : CONTOH OIL SPILL</vt:lpstr>
      <vt:lpstr>SUMMARY COST BASED METHODS</vt:lpstr>
      <vt:lpstr>KELEBIHAN COST BASED METHODS</vt:lpstr>
      <vt:lpstr>ISU DAN LIMITASI</vt:lpstr>
      <vt:lpstr>ISU DAN LIMITASI (2)</vt:lpstr>
      <vt:lpstr>ISU DAN LIMITASI (3)</vt:lpstr>
      <vt:lpstr>TERIMAKASIH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TOSHIBA</dc:creator>
  <cp:lastModifiedBy>TOSHIBA</cp:lastModifiedBy>
  <cp:revision>27</cp:revision>
  <dcterms:created xsi:type="dcterms:W3CDTF">2012-03-13T08:14:47Z</dcterms:created>
  <dcterms:modified xsi:type="dcterms:W3CDTF">2014-01-06T06:28:01Z</dcterms:modified>
</cp:coreProperties>
</file>